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07" r:id="rId3"/>
    <p:sldId id="308" r:id="rId4"/>
    <p:sldId id="309" r:id="rId5"/>
    <p:sldId id="310" r:id="rId6"/>
    <p:sldId id="311" r:id="rId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64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63D5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0E366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63D5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63D5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5689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1448" y="31241"/>
            <a:ext cx="9849103" cy="8966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63D5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85594" y="3314192"/>
            <a:ext cx="9833610" cy="2585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0E366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jpe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53.png"/><Relationship Id="rId9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1717" y="147573"/>
            <a:ext cx="8354695" cy="6838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660"/>
              </a:spcBef>
            </a:pPr>
            <a:r>
              <a:rPr spc="-220" dirty="0"/>
              <a:t>Условия </a:t>
            </a:r>
            <a:r>
              <a:rPr spc="-200" dirty="0"/>
              <a:t>при </a:t>
            </a:r>
            <a:r>
              <a:rPr spc="-140" dirty="0"/>
              <a:t>сдаче </a:t>
            </a:r>
            <a:r>
              <a:rPr spc="-285" dirty="0"/>
              <a:t>ГИА, </a:t>
            </a:r>
            <a:r>
              <a:rPr spc="-170" dirty="0"/>
              <a:t>которые </a:t>
            </a:r>
            <a:r>
              <a:rPr spc="-125" dirty="0"/>
              <a:t>могут </a:t>
            </a:r>
            <a:r>
              <a:rPr spc="-155" dirty="0"/>
              <a:t>быть </a:t>
            </a:r>
            <a:r>
              <a:rPr spc="-170" dirty="0"/>
              <a:t>обеспечены  </a:t>
            </a:r>
            <a:r>
              <a:rPr spc="-160" dirty="0"/>
              <a:t>ребенку-инвалиду, </a:t>
            </a:r>
            <a:r>
              <a:rPr spc="-150" dirty="0"/>
              <a:t>инвалиду </a:t>
            </a:r>
            <a:r>
              <a:rPr spc="-210" dirty="0"/>
              <a:t>и </a:t>
            </a:r>
            <a:r>
              <a:rPr spc="-180" dirty="0"/>
              <a:t>обучающемуся </a:t>
            </a:r>
            <a:r>
              <a:rPr spc="-150" dirty="0"/>
              <a:t>с</a:t>
            </a:r>
            <a:r>
              <a:rPr spc="-70" dirty="0"/>
              <a:t> </a:t>
            </a:r>
            <a:r>
              <a:rPr spc="-300" dirty="0"/>
              <a:t>ОВЗ</a:t>
            </a:r>
          </a:p>
        </p:txBody>
      </p:sp>
      <p:sp>
        <p:nvSpPr>
          <p:cNvPr id="3" name="object 3"/>
          <p:cNvSpPr/>
          <p:nvPr/>
        </p:nvSpPr>
        <p:spPr>
          <a:xfrm>
            <a:off x="1780794" y="1050036"/>
            <a:ext cx="600710" cy="2824480"/>
          </a:xfrm>
          <a:custGeom>
            <a:avLst/>
            <a:gdLst/>
            <a:ahLst/>
            <a:cxnLst/>
            <a:rect l="l" t="t" r="r" b="b"/>
            <a:pathLst>
              <a:path w="600710" h="2824479">
                <a:moveTo>
                  <a:pt x="15239" y="0"/>
                </a:moveTo>
                <a:lnTo>
                  <a:pt x="49147" y="34702"/>
                </a:lnTo>
                <a:lnTo>
                  <a:pt x="82042" y="70014"/>
                </a:lnTo>
                <a:lnTo>
                  <a:pt x="113926" y="105918"/>
                </a:lnTo>
                <a:lnTo>
                  <a:pt x="144798" y="142395"/>
                </a:lnTo>
                <a:lnTo>
                  <a:pt x="174658" y="179427"/>
                </a:lnTo>
                <a:lnTo>
                  <a:pt x="203506" y="216996"/>
                </a:lnTo>
                <a:lnTo>
                  <a:pt x="231342" y="255082"/>
                </a:lnTo>
                <a:lnTo>
                  <a:pt x="258167" y="293667"/>
                </a:lnTo>
                <a:lnTo>
                  <a:pt x="283979" y="332733"/>
                </a:lnTo>
                <a:lnTo>
                  <a:pt x="308780" y="372262"/>
                </a:lnTo>
                <a:lnTo>
                  <a:pt x="332569" y="412234"/>
                </a:lnTo>
                <a:lnTo>
                  <a:pt x="355346" y="452632"/>
                </a:lnTo>
                <a:lnTo>
                  <a:pt x="377111" y="493436"/>
                </a:lnTo>
                <a:lnTo>
                  <a:pt x="397864" y="534629"/>
                </a:lnTo>
                <a:lnTo>
                  <a:pt x="417605" y="576192"/>
                </a:lnTo>
                <a:lnTo>
                  <a:pt x="436335" y="618107"/>
                </a:lnTo>
                <a:lnTo>
                  <a:pt x="454052" y="660354"/>
                </a:lnTo>
                <a:lnTo>
                  <a:pt x="470758" y="702916"/>
                </a:lnTo>
                <a:lnTo>
                  <a:pt x="486452" y="745773"/>
                </a:lnTo>
                <a:lnTo>
                  <a:pt x="501133" y="788909"/>
                </a:lnTo>
                <a:lnTo>
                  <a:pt x="514803" y="832303"/>
                </a:lnTo>
                <a:lnTo>
                  <a:pt x="527461" y="875938"/>
                </a:lnTo>
                <a:lnTo>
                  <a:pt x="539107" y="919794"/>
                </a:lnTo>
                <a:lnTo>
                  <a:pt x="549741" y="963855"/>
                </a:lnTo>
                <a:lnTo>
                  <a:pt x="559363" y="1008100"/>
                </a:lnTo>
                <a:lnTo>
                  <a:pt x="567973" y="1052512"/>
                </a:lnTo>
                <a:lnTo>
                  <a:pt x="575571" y="1097073"/>
                </a:lnTo>
                <a:lnTo>
                  <a:pt x="582158" y="1141762"/>
                </a:lnTo>
                <a:lnTo>
                  <a:pt x="587732" y="1186563"/>
                </a:lnTo>
                <a:lnTo>
                  <a:pt x="592294" y="1231457"/>
                </a:lnTo>
                <a:lnTo>
                  <a:pt x="595845" y="1276425"/>
                </a:lnTo>
                <a:lnTo>
                  <a:pt x="598383" y="1321448"/>
                </a:lnTo>
                <a:lnTo>
                  <a:pt x="599909" y="1366509"/>
                </a:lnTo>
                <a:lnTo>
                  <a:pt x="600424" y="1411589"/>
                </a:lnTo>
                <a:lnTo>
                  <a:pt x="599926" y="1456668"/>
                </a:lnTo>
                <a:lnTo>
                  <a:pt x="598417" y="1501730"/>
                </a:lnTo>
                <a:lnTo>
                  <a:pt x="595895" y="1546755"/>
                </a:lnTo>
                <a:lnTo>
                  <a:pt x="592361" y="1591724"/>
                </a:lnTo>
                <a:lnTo>
                  <a:pt x="587816" y="1636620"/>
                </a:lnTo>
                <a:lnTo>
                  <a:pt x="582258" y="1681424"/>
                </a:lnTo>
                <a:lnTo>
                  <a:pt x="575689" y="1726117"/>
                </a:lnTo>
                <a:lnTo>
                  <a:pt x="568107" y="1770681"/>
                </a:lnTo>
                <a:lnTo>
                  <a:pt x="559513" y="1815097"/>
                </a:lnTo>
                <a:lnTo>
                  <a:pt x="549907" y="1859347"/>
                </a:lnTo>
                <a:lnTo>
                  <a:pt x="539290" y="1903413"/>
                </a:lnTo>
                <a:lnTo>
                  <a:pt x="527660" y="1947275"/>
                </a:lnTo>
                <a:lnTo>
                  <a:pt x="515018" y="1990916"/>
                </a:lnTo>
                <a:lnTo>
                  <a:pt x="501364" y="2034317"/>
                </a:lnTo>
                <a:lnTo>
                  <a:pt x="486698" y="2077460"/>
                </a:lnTo>
                <a:lnTo>
                  <a:pt x="471020" y="2120325"/>
                </a:lnTo>
                <a:lnTo>
                  <a:pt x="454330" y="2162895"/>
                </a:lnTo>
                <a:lnTo>
                  <a:pt x="436628" y="2205151"/>
                </a:lnTo>
                <a:lnTo>
                  <a:pt x="417914" y="2247074"/>
                </a:lnTo>
                <a:lnTo>
                  <a:pt x="398187" y="2288647"/>
                </a:lnTo>
                <a:lnTo>
                  <a:pt x="377449" y="2329850"/>
                </a:lnTo>
                <a:lnTo>
                  <a:pt x="355698" y="2370665"/>
                </a:lnTo>
                <a:lnTo>
                  <a:pt x="332936" y="2411074"/>
                </a:lnTo>
                <a:lnTo>
                  <a:pt x="309161" y="2451058"/>
                </a:lnTo>
                <a:lnTo>
                  <a:pt x="284374" y="2490599"/>
                </a:lnTo>
                <a:lnTo>
                  <a:pt x="258575" y="2529677"/>
                </a:lnTo>
                <a:lnTo>
                  <a:pt x="231764" y="2568276"/>
                </a:lnTo>
                <a:lnTo>
                  <a:pt x="203941" y="2606376"/>
                </a:lnTo>
                <a:lnTo>
                  <a:pt x="175106" y="2643958"/>
                </a:lnTo>
                <a:lnTo>
                  <a:pt x="145259" y="2681005"/>
                </a:lnTo>
                <a:lnTo>
                  <a:pt x="114399" y="2717497"/>
                </a:lnTo>
                <a:lnTo>
                  <a:pt x="82527" y="2753416"/>
                </a:lnTo>
                <a:lnTo>
                  <a:pt x="49643" y="2788745"/>
                </a:lnTo>
                <a:lnTo>
                  <a:pt x="15748" y="2823464"/>
                </a:lnTo>
                <a:lnTo>
                  <a:pt x="15367" y="2823718"/>
                </a:lnTo>
                <a:lnTo>
                  <a:pt x="15239" y="2823972"/>
                </a:lnTo>
                <a:lnTo>
                  <a:pt x="0" y="2808732"/>
                </a:lnTo>
                <a:lnTo>
                  <a:pt x="33542" y="2774403"/>
                </a:lnTo>
                <a:lnTo>
                  <a:pt x="66085" y="2739470"/>
                </a:lnTo>
                <a:lnTo>
                  <a:pt x="97626" y="2703952"/>
                </a:lnTo>
                <a:lnTo>
                  <a:pt x="128166" y="2667867"/>
                </a:lnTo>
                <a:lnTo>
                  <a:pt x="157705" y="2631233"/>
                </a:lnTo>
                <a:lnTo>
                  <a:pt x="186243" y="2594069"/>
                </a:lnTo>
                <a:lnTo>
                  <a:pt x="213780" y="2556392"/>
                </a:lnTo>
                <a:lnTo>
                  <a:pt x="240316" y="2518222"/>
                </a:lnTo>
                <a:lnTo>
                  <a:pt x="265852" y="2479576"/>
                </a:lnTo>
                <a:lnTo>
                  <a:pt x="290386" y="2440473"/>
                </a:lnTo>
                <a:lnTo>
                  <a:pt x="313919" y="2400931"/>
                </a:lnTo>
                <a:lnTo>
                  <a:pt x="336451" y="2360967"/>
                </a:lnTo>
                <a:lnTo>
                  <a:pt x="357983" y="2320602"/>
                </a:lnTo>
                <a:lnTo>
                  <a:pt x="378513" y="2279852"/>
                </a:lnTo>
                <a:lnTo>
                  <a:pt x="398042" y="2238737"/>
                </a:lnTo>
                <a:lnTo>
                  <a:pt x="416570" y="2197274"/>
                </a:lnTo>
                <a:lnTo>
                  <a:pt x="434097" y="2155481"/>
                </a:lnTo>
                <a:lnTo>
                  <a:pt x="450624" y="2113378"/>
                </a:lnTo>
                <a:lnTo>
                  <a:pt x="466149" y="2070982"/>
                </a:lnTo>
                <a:lnTo>
                  <a:pt x="480673" y="2028311"/>
                </a:lnTo>
                <a:lnTo>
                  <a:pt x="494196" y="1985384"/>
                </a:lnTo>
                <a:lnTo>
                  <a:pt x="506718" y="1942220"/>
                </a:lnTo>
                <a:lnTo>
                  <a:pt x="518238" y="1898836"/>
                </a:lnTo>
                <a:lnTo>
                  <a:pt x="528758" y="1855250"/>
                </a:lnTo>
                <a:lnTo>
                  <a:pt x="538277" y="1811482"/>
                </a:lnTo>
                <a:lnTo>
                  <a:pt x="546795" y="1767549"/>
                </a:lnTo>
                <a:lnTo>
                  <a:pt x="554311" y="1723470"/>
                </a:lnTo>
                <a:lnTo>
                  <a:pt x="560827" y="1679262"/>
                </a:lnTo>
                <a:lnTo>
                  <a:pt x="566341" y="1634945"/>
                </a:lnTo>
                <a:lnTo>
                  <a:pt x="570855" y="1590536"/>
                </a:lnTo>
                <a:lnTo>
                  <a:pt x="574367" y="1546054"/>
                </a:lnTo>
                <a:lnTo>
                  <a:pt x="576878" y="1501516"/>
                </a:lnTo>
                <a:lnTo>
                  <a:pt x="578388" y="1456943"/>
                </a:lnTo>
                <a:lnTo>
                  <a:pt x="578897" y="1412351"/>
                </a:lnTo>
                <a:lnTo>
                  <a:pt x="578405" y="1367758"/>
                </a:lnTo>
                <a:lnTo>
                  <a:pt x="576912" y="1323184"/>
                </a:lnTo>
                <a:lnTo>
                  <a:pt x="574417" y="1278647"/>
                </a:lnTo>
                <a:lnTo>
                  <a:pt x="570922" y="1234164"/>
                </a:lnTo>
                <a:lnTo>
                  <a:pt x="566425" y="1189755"/>
                </a:lnTo>
                <a:lnTo>
                  <a:pt x="560927" y="1145436"/>
                </a:lnTo>
                <a:lnTo>
                  <a:pt x="554429" y="1101228"/>
                </a:lnTo>
                <a:lnTo>
                  <a:pt x="546928" y="1057147"/>
                </a:lnTo>
                <a:lnTo>
                  <a:pt x="538427" y="1013213"/>
                </a:lnTo>
                <a:lnTo>
                  <a:pt x="528925" y="969443"/>
                </a:lnTo>
                <a:lnTo>
                  <a:pt x="518421" y="925856"/>
                </a:lnTo>
                <a:lnTo>
                  <a:pt x="506917" y="882470"/>
                </a:lnTo>
                <a:lnTo>
                  <a:pt x="494411" y="839303"/>
                </a:lnTo>
                <a:lnTo>
                  <a:pt x="480904" y="796374"/>
                </a:lnTo>
                <a:lnTo>
                  <a:pt x="466395" y="753701"/>
                </a:lnTo>
                <a:lnTo>
                  <a:pt x="450886" y="711302"/>
                </a:lnTo>
                <a:lnTo>
                  <a:pt x="434375" y="669196"/>
                </a:lnTo>
                <a:lnTo>
                  <a:pt x="416863" y="627401"/>
                </a:lnTo>
                <a:lnTo>
                  <a:pt x="398350" y="585935"/>
                </a:lnTo>
                <a:lnTo>
                  <a:pt x="378836" y="544816"/>
                </a:lnTo>
                <a:lnTo>
                  <a:pt x="358321" y="504063"/>
                </a:lnTo>
                <a:lnTo>
                  <a:pt x="336804" y="463694"/>
                </a:lnTo>
                <a:lnTo>
                  <a:pt x="314286" y="423727"/>
                </a:lnTo>
                <a:lnTo>
                  <a:pt x="290767" y="384181"/>
                </a:lnTo>
                <a:lnTo>
                  <a:pt x="266247" y="345074"/>
                </a:lnTo>
                <a:lnTo>
                  <a:pt x="240725" y="306423"/>
                </a:lnTo>
                <a:lnTo>
                  <a:pt x="214202" y="268249"/>
                </a:lnTo>
                <a:lnTo>
                  <a:pt x="186678" y="230568"/>
                </a:lnTo>
                <a:lnTo>
                  <a:pt x="158153" y="193399"/>
                </a:lnTo>
                <a:lnTo>
                  <a:pt x="128626" y="156760"/>
                </a:lnTo>
                <a:lnTo>
                  <a:pt x="98099" y="120670"/>
                </a:lnTo>
                <a:lnTo>
                  <a:pt x="66569" y="85147"/>
                </a:lnTo>
                <a:lnTo>
                  <a:pt x="34039" y="50209"/>
                </a:lnTo>
                <a:lnTo>
                  <a:pt x="507" y="15875"/>
                </a:lnTo>
                <a:lnTo>
                  <a:pt x="254" y="15621"/>
                </a:lnTo>
                <a:lnTo>
                  <a:pt x="126" y="15493"/>
                </a:lnTo>
                <a:lnTo>
                  <a:pt x="0" y="15239"/>
                </a:lnTo>
                <a:lnTo>
                  <a:pt x="15239" y="0"/>
                </a:lnTo>
                <a:close/>
              </a:path>
            </a:pathLst>
          </a:custGeom>
          <a:ln w="25908">
            <a:solidFill>
              <a:srgbClr val="2061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14372" y="1379219"/>
            <a:ext cx="8779764" cy="934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9739" y="1298447"/>
            <a:ext cx="1057656" cy="1057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29739" y="1298447"/>
            <a:ext cx="1057910" cy="1057910"/>
          </a:xfrm>
          <a:custGeom>
            <a:avLst/>
            <a:gdLst/>
            <a:ahLst/>
            <a:cxnLst/>
            <a:rect l="l" t="t" r="r" b="b"/>
            <a:pathLst>
              <a:path w="1057910" h="1057910">
                <a:moveTo>
                  <a:pt x="0" y="528827"/>
                </a:moveTo>
                <a:lnTo>
                  <a:pt x="2160" y="480688"/>
                </a:lnTo>
                <a:lnTo>
                  <a:pt x="8518" y="433760"/>
                </a:lnTo>
                <a:lnTo>
                  <a:pt x="18887" y="388231"/>
                </a:lnTo>
                <a:lnTo>
                  <a:pt x="33080" y="344288"/>
                </a:lnTo>
                <a:lnTo>
                  <a:pt x="50911" y="302116"/>
                </a:lnTo>
                <a:lnTo>
                  <a:pt x="72192" y="261902"/>
                </a:lnTo>
                <a:lnTo>
                  <a:pt x="96738" y="223833"/>
                </a:lnTo>
                <a:lnTo>
                  <a:pt x="124361" y="188095"/>
                </a:lnTo>
                <a:lnTo>
                  <a:pt x="154876" y="154876"/>
                </a:lnTo>
                <a:lnTo>
                  <a:pt x="188095" y="124361"/>
                </a:lnTo>
                <a:lnTo>
                  <a:pt x="223833" y="96738"/>
                </a:lnTo>
                <a:lnTo>
                  <a:pt x="261902" y="72192"/>
                </a:lnTo>
                <a:lnTo>
                  <a:pt x="302116" y="50911"/>
                </a:lnTo>
                <a:lnTo>
                  <a:pt x="344288" y="33080"/>
                </a:lnTo>
                <a:lnTo>
                  <a:pt x="388231" y="18887"/>
                </a:lnTo>
                <a:lnTo>
                  <a:pt x="433760" y="8518"/>
                </a:lnTo>
                <a:lnTo>
                  <a:pt x="480688" y="2160"/>
                </a:lnTo>
                <a:lnTo>
                  <a:pt x="528828" y="0"/>
                </a:lnTo>
                <a:lnTo>
                  <a:pt x="576967" y="2160"/>
                </a:lnTo>
                <a:lnTo>
                  <a:pt x="623895" y="8518"/>
                </a:lnTo>
                <a:lnTo>
                  <a:pt x="669424" y="18887"/>
                </a:lnTo>
                <a:lnTo>
                  <a:pt x="713367" y="33080"/>
                </a:lnTo>
                <a:lnTo>
                  <a:pt x="755539" y="50911"/>
                </a:lnTo>
                <a:lnTo>
                  <a:pt x="795753" y="72192"/>
                </a:lnTo>
                <a:lnTo>
                  <a:pt x="833822" y="96738"/>
                </a:lnTo>
                <a:lnTo>
                  <a:pt x="869560" y="124361"/>
                </a:lnTo>
                <a:lnTo>
                  <a:pt x="902779" y="154876"/>
                </a:lnTo>
                <a:lnTo>
                  <a:pt x="933294" y="188095"/>
                </a:lnTo>
                <a:lnTo>
                  <a:pt x="960917" y="223833"/>
                </a:lnTo>
                <a:lnTo>
                  <a:pt x="985463" y="261902"/>
                </a:lnTo>
                <a:lnTo>
                  <a:pt x="1006744" y="302116"/>
                </a:lnTo>
                <a:lnTo>
                  <a:pt x="1024575" y="344288"/>
                </a:lnTo>
                <a:lnTo>
                  <a:pt x="1038768" y="388231"/>
                </a:lnTo>
                <a:lnTo>
                  <a:pt x="1049137" y="433760"/>
                </a:lnTo>
                <a:lnTo>
                  <a:pt x="1055495" y="480688"/>
                </a:lnTo>
                <a:lnTo>
                  <a:pt x="1057656" y="528827"/>
                </a:lnTo>
                <a:lnTo>
                  <a:pt x="1055495" y="576967"/>
                </a:lnTo>
                <a:lnTo>
                  <a:pt x="1049137" y="623895"/>
                </a:lnTo>
                <a:lnTo>
                  <a:pt x="1038768" y="669424"/>
                </a:lnTo>
                <a:lnTo>
                  <a:pt x="1024575" y="713367"/>
                </a:lnTo>
                <a:lnTo>
                  <a:pt x="1006744" y="755539"/>
                </a:lnTo>
                <a:lnTo>
                  <a:pt x="985463" y="795753"/>
                </a:lnTo>
                <a:lnTo>
                  <a:pt x="960917" y="833822"/>
                </a:lnTo>
                <a:lnTo>
                  <a:pt x="933294" y="869560"/>
                </a:lnTo>
                <a:lnTo>
                  <a:pt x="902779" y="902779"/>
                </a:lnTo>
                <a:lnTo>
                  <a:pt x="869560" y="933294"/>
                </a:lnTo>
                <a:lnTo>
                  <a:pt x="833822" y="960917"/>
                </a:lnTo>
                <a:lnTo>
                  <a:pt x="795753" y="985463"/>
                </a:lnTo>
                <a:lnTo>
                  <a:pt x="755539" y="1006744"/>
                </a:lnTo>
                <a:lnTo>
                  <a:pt x="713367" y="1024575"/>
                </a:lnTo>
                <a:lnTo>
                  <a:pt x="669424" y="1038768"/>
                </a:lnTo>
                <a:lnTo>
                  <a:pt x="623895" y="1049137"/>
                </a:lnTo>
                <a:lnTo>
                  <a:pt x="576967" y="1055495"/>
                </a:lnTo>
                <a:lnTo>
                  <a:pt x="528828" y="1057655"/>
                </a:lnTo>
                <a:lnTo>
                  <a:pt x="480688" y="1055495"/>
                </a:lnTo>
                <a:lnTo>
                  <a:pt x="433760" y="1049137"/>
                </a:lnTo>
                <a:lnTo>
                  <a:pt x="388231" y="1038768"/>
                </a:lnTo>
                <a:lnTo>
                  <a:pt x="344288" y="1024575"/>
                </a:lnTo>
                <a:lnTo>
                  <a:pt x="302116" y="1006744"/>
                </a:lnTo>
                <a:lnTo>
                  <a:pt x="261902" y="985463"/>
                </a:lnTo>
                <a:lnTo>
                  <a:pt x="223833" y="960917"/>
                </a:lnTo>
                <a:lnTo>
                  <a:pt x="188095" y="933294"/>
                </a:lnTo>
                <a:lnTo>
                  <a:pt x="154876" y="902779"/>
                </a:lnTo>
                <a:lnTo>
                  <a:pt x="124361" y="869560"/>
                </a:lnTo>
                <a:lnTo>
                  <a:pt x="96738" y="833822"/>
                </a:lnTo>
                <a:lnTo>
                  <a:pt x="72192" y="795753"/>
                </a:lnTo>
                <a:lnTo>
                  <a:pt x="50911" y="755539"/>
                </a:lnTo>
                <a:lnTo>
                  <a:pt x="33080" y="713367"/>
                </a:lnTo>
                <a:lnTo>
                  <a:pt x="18887" y="669424"/>
                </a:lnTo>
                <a:lnTo>
                  <a:pt x="8518" y="623895"/>
                </a:lnTo>
                <a:lnTo>
                  <a:pt x="2160" y="576967"/>
                </a:lnTo>
                <a:lnTo>
                  <a:pt x="0" y="528827"/>
                </a:lnTo>
                <a:close/>
              </a:path>
            </a:pathLst>
          </a:custGeom>
          <a:ln w="9143">
            <a:solidFill>
              <a:srgbClr val="2C7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29611" y="2488692"/>
            <a:ext cx="8779764" cy="10332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17698" y="1603070"/>
            <a:ext cx="6788150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5" dirty="0">
                <a:solidFill>
                  <a:srgbClr val="001F5F"/>
                </a:solidFill>
                <a:latin typeface="Georgia"/>
                <a:cs typeface="Georgia"/>
              </a:rPr>
              <a:t>Дети-инвалиды,</a:t>
            </a:r>
            <a:r>
              <a:rPr sz="2400" spc="-8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35" dirty="0">
                <a:solidFill>
                  <a:srgbClr val="001F5F"/>
                </a:solidFill>
                <a:latin typeface="Georgia"/>
                <a:cs typeface="Georgia"/>
              </a:rPr>
              <a:t>инвалиды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L="27940" marR="5080">
              <a:lnSpc>
                <a:spcPts val="2530"/>
              </a:lnSpc>
              <a:spcBef>
                <a:spcPts val="1925"/>
              </a:spcBef>
            </a:pPr>
            <a:r>
              <a:rPr sz="2400" spc="-60" dirty="0">
                <a:solidFill>
                  <a:srgbClr val="001F5F"/>
                </a:solidFill>
                <a:latin typeface="Georgia"/>
                <a:cs typeface="Georgia"/>
              </a:rPr>
              <a:t>Обучающиеся </a:t>
            </a:r>
            <a:r>
              <a:rPr sz="2400" spc="-35" dirty="0">
                <a:solidFill>
                  <a:srgbClr val="001F5F"/>
                </a:solidFill>
                <a:latin typeface="Georgia"/>
                <a:cs typeface="Georgia"/>
              </a:rPr>
              <a:t>с </a:t>
            </a:r>
            <a:r>
              <a:rPr sz="2400" spc="-45" dirty="0">
                <a:solidFill>
                  <a:srgbClr val="001F5F"/>
                </a:solidFill>
                <a:latin typeface="Georgia"/>
                <a:cs typeface="Georgia"/>
              </a:rPr>
              <a:t>ограниченными </a:t>
            </a:r>
            <a:r>
              <a:rPr sz="2400" spc="-50" dirty="0">
                <a:solidFill>
                  <a:srgbClr val="001F5F"/>
                </a:solidFill>
                <a:latin typeface="Georgia"/>
                <a:cs typeface="Georgia"/>
              </a:rPr>
              <a:t>возможностями  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здоровья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12976" y="2359151"/>
            <a:ext cx="1059180" cy="1057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12976" y="2359151"/>
            <a:ext cx="1059180" cy="1057910"/>
          </a:xfrm>
          <a:custGeom>
            <a:avLst/>
            <a:gdLst/>
            <a:ahLst/>
            <a:cxnLst/>
            <a:rect l="l" t="t" r="r" b="b"/>
            <a:pathLst>
              <a:path w="1059180" h="1057910">
                <a:moveTo>
                  <a:pt x="0" y="528827"/>
                </a:moveTo>
                <a:lnTo>
                  <a:pt x="2164" y="480688"/>
                </a:lnTo>
                <a:lnTo>
                  <a:pt x="8532" y="433760"/>
                </a:lnTo>
                <a:lnTo>
                  <a:pt x="18917" y="388231"/>
                </a:lnTo>
                <a:lnTo>
                  <a:pt x="33132" y="344288"/>
                </a:lnTo>
                <a:lnTo>
                  <a:pt x="50991" y="302116"/>
                </a:lnTo>
                <a:lnTo>
                  <a:pt x="72305" y="261902"/>
                </a:lnTo>
                <a:lnTo>
                  <a:pt x="96888" y="223833"/>
                </a:lnTo>
                <a:lnTo>
                  <a:pt x="124554" y="188095"/>
                </a:lnTo>
                <a:lnTo>
                  <a:pt x="155114" y="154876"/>
                </a:lnTo>
                <a:lnTo>
                  <a:pt x="188383" y="124361"/>
                </a:lnTo>
                <a:lnTo>
                  <a:pt x="224173" y="96738"/>
                </a:lnTo>
                <a:lnTo>
                  <a:pt x="262297" y="72192"/>
                </a:lnTo>
                <a:lnTo>
                  <a:pt x="302568" y="50911"/>
                </a:lnTo>
                <a:lnTo>
                  <a:pt x="344800" y="33080"/>
                </a:lnTo>
                <a:lnTo>
                  <a:pt x="388805" y="18887"/>
                </a:lnTo>
                <a:lnTo>
                  <a:pt x="434396" y="8518"/>
                </a:lnTo>
                <a:lnTo>
                  <a:pt x="481387" y="2160"/>
                </a:lnTo>
                <a:lnTo>
                  <a:pt x="529590" y="0"/>
                </a:lnTo>
                <a:lnTo>
                  <a:pt x="577792" y="2160"/>
                </a:lnTo>
                <a:lnTo>
                  <a:pt x="624783" y="8518"/>
                </a:lnTo>
                <a:lnTo>
                  <a:pt x="670374" y="18887"/>
                </a:lnTo>
                <a:lnTo>
                  <a:pt x="714379" y="33080"/>
                </a:lnTo>
                <a:lnTo>
                  <a:pt x="756611" y="50911"/>
                </a:lnTo>
                <a:lnTo>
                  <a:pt x="796882" y="72192"/>
                </a:lnTo>
                <a:lnTo>
                  <a:pt x="835006" y="96738"/>
                </a:lnTo>
                <a:lnTo>
                  <a:pt x="870796" y="124361"/>
                </a:lnTo>
                <a:lnTo>
                  <a:pt x="904065" y="154876"/>
                </a:lnTo>
                <a:lnTo>
                  <a:pt x="934625" y="188095"/>
                </a:lnTo>
                <a:lnTo>
                  <a:pt x="962291" y="223833"/>
                </a:lnTo>
                <a:lnTo>
                  <a:pt x="986874" y="261902"/>
                </a:lnTo>
                <a:lnTo>
                  <a:pt x="1008188" y="302116"/>
                </a:lnTo>
                <a:lnTo>
                  <a:pt x="1026047" y="344288"/>
                </a:lnTo>
                <a:lnTo>
                  <a:pt x="1040262" y="388231"/>
                </a:lnTo>
                <a:lnTo>
                  <a:pt x="1050647" y="433760"/>
                </a:lnTo>
                <a:lnTo>
                  <a:pt x="1057015" y="480688"/>
                </a:lnTo>
                <a:lnTo>
                  <a:pt x="1059180" y="528827"/>
                </a:lnTo>
                <a:lnTo>
                  <a:pt x="1057015" y="576967"/>
                </a:lnTo>
                <a:lnTo>
                  <a:pt x="1050647" y="623895"/>
                </a:lnTo>
                <a:lnTo>
                  <a:pt x="1040262" y="669424"/>
                </a:lnTo>
                <a:lnTo>
                  <a:pt x="1026047" y="713367"/>
                </a:lnTo>
                <a:lnTo>
                  <a:pt x="1008188" y="755539"/>
                </a:lnTo>
                <a:lnTo>
                  <a:pt x="986874" y="795753"/>
                </a:lnTo>
                <a:lnTo>
                  <a:pt x="962291" y="833822"/>
                </a:lnTo>
                <a:lnTo>
                  <a:pt x="934625" y="869560"/>
                </a:lnTo>
                <a:lnTo>
                  <a:pt x="904065" y="902779"/>
                </a:lnTo>
                <a:lnTo>
                  <a:pt x="870796" y="933294"/>
                </a:lnTo>
                <a:lnTo>
                  <a:pt x="835006" y="960917"/>
                </a:lnTo>
                <a:lnTo>
                  <a:pt x="796882" y="985463"/>
                </a:lnTo>
                <a:lnTo>
                  <a:pt x="756611" y="1006744"/>
                </a:lnTo>
                <a:lnTo>
                  <a:pt x="714379" y="1024575"/>
                </a:lnTo>
                <a:lnTo>
                  <a:pt x="670374" y="1038768"/>
                </a:lnTo>
                <a:lnTo>
                  <a:pt x="624783" y="1049137"/>
                </a:lnTo>
                <a:lnTo>
                  <a:pt x="577792" y="1055495"/>
                </a:lnTo>
                <a:lnTo>
                  <a:pt x="529590" y="1057656"/>
                </a:lnTo>
                <a:lnTo>
                  <a:pt x="481387" y="1055495"/>
                </a:lnTo>
                <a:lnTo>
                  <a:pt x="434396" y="1049137"/>
                </a:lnTo>
                <a:lnTo>
                  <a:pt x="388805" y="1038768"/>
                </a:lnTo>
                <a:lnTo>
                  <a:pt x="344800" y="1024575"/>
                </a:lnTo>
                <a:lnTo>
                  <a:pt x="302568" y="1006744"/>
                </a:lnTo>
                <a:lnTo>
                  <a:pt x="262297" y="985463"/>
                </a:lnTo>
                <a:lnTo>
                  <a:pt x="224173" y="960917"/>
                </a:lnTo>
                <a:lnTo>
                  <a:pt x="188383" y="933294"/>
                </a:lnTo>
                <a:lnTo>
                  <a:pt x="155114" y="902779"/>
                </a:lnTo>
                <a:lnTo>
                  <a:pt x="124554" y="869560"/>
                </a:lnTo>
                <a:lnTo>
                  <a:pt x="96888" y="833822"/>
                </a:lnTo>
                <a:lnTo>
                  <a:pt x="72305" y="795753"/>
                </a:lnTo>
                <a:lnTo>
                  <a:pt x="50991" y="755539"/>
                </a:lnTo>
                <a:lnTo>
                  <a:pt x="33132" y="713367"/>
                </a:lnTo>
                <a:lnTo>
                  <a:pt x="18917" y="669424"/>
                </a:lnTo>
                <a:lnTo>
                  <a:pt x="8532" y="623895"/>
                </a:lnTo>
                <a:lnTo>
                  <a:pt x="2164" y="576967"/>
                </a:lnTo>
                <a:lnTo>
                  <a:pt x="0" y="528827"/>
                </a:lnTo>
                <a:close/>
              </a:path>
            </a:pathLst>
          </a:custGeom>
          <a:ln w="9144">
            <a:solidFill>
              <a:srgbClr val="2C7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7847" y="4349496"/>
            <a:ext cx="1741932" cy="15011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07186" y="4890897"/>
            <a:ext cx="542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70" dirty="0">
                <a:solidFill>
                  <a:srgbClr val="FFFFFF"/>
                </a:solidFill>
                <a:latin typeface="Georgia"/>
                <a:cs typeface="Georgia"/>
              </a:rPr>
              <a:t>Г</a:t>
            </a:r>
            <a:r>
              <a:rPr sz="2200" spc="-225" dirty="0">
                <a:solidFill>
                  <a:srgbClr val="FFFFFF"/>
                </a:solidFill>
                <a:latin typeface="Georgia"/>
                <a:cs typeface="Georgia"/>
              </a:rPr>
              <a:t>И</a:t>
            </a:r>
            <a:r>
              <a:rPr sz="2200" spc="-110" dirty="0">
                <a:solidFill>
                  <a:srgbClr val="FFFFFF"/>
                </a:solidFill>
                <a:latin typeface="Georgia"/>
                <a:cs typeface="Georgia"/>
              </a:rPr>
              <a:t>А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70860" y="3688079"/>
            <a:ext cx="2247900" cy="6995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10711" y="3767328"/>
            <a:ext cx="1568196" cy="6187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18104" y="3715511"/>
            <a:ext cx="2153411" cy="6050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18104" y="3715511"/>
            <a:ext cx="2153920" cy="605155"/>
          </a:xfrm>
          <a:custGeom>
            <a:avLst/>
            <a:gdLst/>
            <a:ahLst/>
            <a:cxnLst/>
            <a:rect l="l" t="t" r="r" b="b"/>
            <a:pathLst>
              <a:path w="215392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2052573" y="0"/>
                </a:lnTo>
                <a:lnTo>
                  <a:pt x="2091797" y="7915"/>
                </a:lnTo>
                <a:lnTo>
                  <a:pt x="2123852" y="29511"/>
                </a:lnTo>
                <a:lnTo>
                  <a:pt x="2145478" y="61561"/>
                </a:lnTo>
                <a:lnTo>
                  <a:pt x="2153411" y="100837"/>
                </a:lnTo>
                <a:lnTo>
                  <a:pt x="2153411" y="504189"/>
                </a:lnTo>
                <a:lnTo>
                  <a:pt x="2145478" y="543413"/>
                </a:lnTo>
                <a:lnTo>
                  <a:pt x="2123852" y="575468"/>
                </a:lnTo>
                <a:lnTo>
                  <a:pt x="2091797" y="597094"/>
                </a:lnTo>
                <a:lnTo>
                  <a:pt x="2052573" y="605027"/>
                </a:lnTo>
                <a:lnTo>
                  <a:pt x="100837" y="605027"/>
                </a:lnTo>
                <a:lnTo>
                  <a:pt x="61561" y="597094"/>
                </a:lnTo>
                <a:lnTo>
                  <a:pt x="29511" y="575468"/>
                </a:lnTo>
                <a:lnTo>
                  <a:pt x="7915" y="543413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9144">
            <a:solidFill>
              <a:srgbClr val="2879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592829" y="3846321"/>
            <a:ext cx="12033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5" dirty="0">
                <a:solidFill>
                  <a:srgbClr val="001F5F"/>
                </a:solidFill>
                <a:latin typeface="Georgia"/>
                <a:cs typeface="Georgia"/>
              </a:rPr>
              <a:t>ОГЭ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(9</a:t>
            </a:r>
            <a:r>
              <a:rPr sz="20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кл)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64764" y="4504944"/>
            <a:ext cx="2247900" cy="7025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64408" y="4562855"/>
            <a:ext cx="1845564" cy="6720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12007" y="4532376"/>
            <a:ext cx="2153412" cy="6080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12007" y="4532376"/>
            <a:ext cx="2153920" cy="608330"/>
          </a:xfrm>
          <a:custGeom>
            <a:avLst/>
            <a:gdLst/>
            <a:ahLst/>
            <a:cxnLst/>
            <a:rect l="l" t="t" r="r" b="b"/>
            <a:pathLst>
              <a:path w="2153920" h="608329">
                <a:moveTo>
                  <a:pt x="0" y="101346"/>
                </a:moveTo>
                <a:lnTo>
                  <a:pt x="7959" y="61882"/>
                </a:lnTo>
                <a:lnTo>
                  <a:pt x="29670" y="29670"/>
                </a:lnTo>
                <a:lnTo>
                  <a:pt x="61882" y="7959"/>
                </a:lnTo>
                <a:lnTo>
                  <a:pt x="101346" y="0"/>
                </a:lnTo>
                <a:lnTo>
                  <a:pt x="2052066" y="0"/>
                </a:lnTo>
                <a:lnTo>
                  <a:pt x="2091529" y="7959"/>
                </a:lnTo>
                <a:lnTo>
                  <a:pt x="2123741" y="29670"/>
                </a:lnTo>
                <a:lnTo>
                  <a:pt x="2145452" y="61882"/>
                </a:lnTo>
                <a:lnTo>
                  <a:pt x="2153412" y="101346"/>
                </a:lnTo>
                <a:lnTo>
                  <a:pt x="2153412" y="506730"/>
                </a:lnTo>
                <a:lnTo>
                  <a:pt x="2145452" y="546193"/>
                </a:lnTo>
                <a:lnTo>
                  <a:pt x="2123741" y="578405"/>
                </a:lnTo>
                <a:lnTo>
                  <a:pt x="2091529" y="600116"/>
                </a:lnTo>
                <a:lnTo>
                  <a:pt x="2052066" y="608076"/>
                </a:lnTo>
                <a:lnTo>
                  <a:pt x="101346" y="608076"/>
                </a:lnTo>
                <a:lnTo>
                  <a:pt x="61882" y="600116"/>
                </a:lnTo>
                <a:lnTo>
                  <a:pt x="29670" y="578405"/>
                </a:lnTo>
                <a:lnTo>
                  <a:pt x="7959" y="546193"/>
                </a:lnTo>
                <a:lnTo>
                  <a:pt x="0" y="506730"/>
                </a:lnTo>
                <a:lnTo>
                  <a:pt x="0" y="101346"/>
                </a:lnTo>
                <a:close/>
              </a:path>
            </a:pathLst>
          </a:custGeom>
          <a:ln w="9144">
            <a:solidFill>
              <a:srgbClr val="2879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462909" y="4649470"/>
            <a:ext cx="14497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65" dirty="0">
                <a:solidFill>
                  <a:srgbClr val="001F5F"/>
                </a:solidFill>
                <a:latin typeface="Georgia"/>
                <a:cs typeface="Georgia"/>
              </a:rPr>
              <a:t>ЕГЭ </a:t>
            </a:r>
            <a:r>
              <a:rPr sz="2200" spc="180" dirty="0">
                <a:solidFill>
                  <a:srgbClr val="001F5F"/>
                </a:solidFill>
                <a:latin typeface="Georgia"/>
                <a:cs typeface="Georgia"/>
              </a:rPr>
              <a:t>(11</a:t>
            </a:r>
            <a:r>
              <a:rPr sz="22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200" spc="-15" dirty="0">
                <a:solidFill>
                  <a:srgbClr val="001F5F"/>
                </a:solidFill>
                <a:latin typeface="Georgia"/>
                <a:cs typeface="Georgia"/>
              </a:rPr>
              <a:t>кл)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34283" y="5494020"/>
            <a:ext cx="2247899" cy="6705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07891" y="5535167"/>
            <a:ext cx="900684" cy="6720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81527" y="5521452"/>
            <a:ext cx="2153412" cy="5760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81527" y="5521452"/>
            <a:ext cx="2153920" cy="576580"/>
          </a:xfrm>
          <a:custGeom>
            <a:avLst/>
            <a:gdLst/>
            <a:ahLst/>
            <a:cxnLst/>
            <a:rect l="l" t="t" r="r" b="b"/>
            <a:pathLst>
              <a:path w="2153920" h="576579">
                <a:moveTo>
                  <a:pt x="0" y="96012"/>
                </a:moveTo>
                <a:lnTo>
                  <a:pt x="7536" y="58614"/>
                </a:lnTo>
                <a:lnTo>
                  <a:pt x="28098" y="28098"/>
                </a:lnTo>
                <a:lnTo>
                  <a:pt x="58614" y="7536"/>
                </a:lnTo>
                <a:lnTo>
                  <a:pt x="96012" y="0"/>
                </a:lnTo>
                <a:lnTo>
                  <a:pt x="2057400" y="0"/>
                </a:lnTo>
                <a:lnTo>
                  <a:pt x="2094797" y="7536"/>
                </a:lnTo>
                <a:lnTo>
                  <a:pt x="2125313" y="28098"/>
                </a:lnTo>
                <a:lnTo>
                  <a:pt x="2145875" y="58614"/>
                </a:lnTo>
                <a:lnTo>
                  <a:pt x="2153412" y="96012"/>
                </a:lnTo>
                <a:lnTo>
                  <a:pt x="2153412" y="480060"/>
                </a:lnTo>
                <a:lnTo>
                  <a:pt x="2145875" y="517430"/>
                </a:lnTo>
                <a:lnTo>
                  <a:pt x="2125313" y="547949"/>
                </a:lnTo>
                <a:lnTo>
                  <a:pt x="2094797" y="568526"/>
                </a:lnTo>
                <a:lnTo>
                  <a:pt x="2057400" y="576072"/>
                </a:lnTo>
                <a:lnTo>
                  <a:pt x="96012" y="576072"/>
                </a:lnTo>
                <a:lnTo>
                  <a:pt x="58614" y="568526"/>
                </a:lnTo>
                <a:lnTo>
                  <a:pt x="28098" y="547949"/>
                </a:lnTo>
                <a:lnTo>
                  <a:pt x="7536" y="517430"/>
                </a:lnTo>
                <a:lnTo>
                  <a:pt x="0" y="480060"/>
                </a:lnTo>
                <a:lnTo>
                  <a:pt x="0" y="96012"/>
                </a:lnTo>
                <a:close/>
              </a:path>
            </a:pathLst>
          </a:custGeom>
          <a:ln w="9144">
            <a:solidFill>
              <a:srgbClr val="2879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05250" y="5623052"/>
            <a:ext cx="504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40" dirty="0">
                <a:solidFill>
                  <a:srgbClr val="001F5F"/>
                </a:solidFill>
                <a:latin typeface="Georgia"/>
                <a:cs typeface="Georgia"/>
              </a:rPr>
              <a:t>ГВЭ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608320" y="4593335"/>
            <a:ext cx="3489960" cy="5135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95771" y="4602479"/>
            <a:ext cx="3115055" cy="5654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55564" y="4620767"/>
            <a:ext cx="3395471" cy="4191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55564" y="4620767"/>
            <a:ext cx="3395979" cy="419100"/>
          </a:xfrm>
          <a:custGeom>
            <a:avLst/>
            <a:gdLst/>
            <a:ahLst/>
            <a:cxnLst/>
            <a:rect l="l" t="t" r="r" b="b"/>
            <a:pathLst>
              <a:path w="3395979" h="419100">
                <a:moveTo>
                  <a:pt x="0" y="69849"/>
                </a:moveTo>
                <a:lnTo>
                  <a:pt x="5484" y="42648"/>
                </a:lnTo>
                <a:lnTo>
                  <a:pt x="20447" y="20446"/>
                </a:lnTo>
                <a:lnTo>
                  <a:pt x="42648" y="5484"/>
                </a:lnTo>
                <a:lnTo>
                  <a:pt x="69850" y="0"/>
                </a:lnTo>
                <a:lnTo>
                  <a:pt x="3325621" y="0"/>
                </a:lnTo>
                <a:lnTo>
                  <a:pt x="3352823" y="5484"/>
                </a:lnTo>
                <a:lnTo>
                  <a:pt x="3375024" y="20446"/>
                </a:lnTo>
                <a:lnTo>
                  <a:pt x="3389987" y="42648"/>
                </a:lnTo>
                <a:lnTo>
                  <a:pt x="3395471" y="69849"/>
                </a:lnTo>
                <a:lnTo>
                  <a:pt x="3395471" y="349249"/>
                </a:lnTo>
                <a:lnTo>
                  <a:pt x="3389987" y="376451"/>
                </a:lnTo>
                <a:lnTo>
                  <a:pt x="3375024" y="398652"/>
                </a:lnTo>
                <a:lnTo>
                  <a:pt x="3352823" y="413615"/>
                </a:lnTo>
                <a:lnTo>
                  <a:pt x="3325621" y="419099"/>
                </a:lnTo>
                <a:lnTo>
                  <a:pt x="69850" y="419099"/>
                </a:lnTo>
                <a:lnTo>
                  <a:pt x="42648" y="413615"/>
                </a:lnTo>
                <a:lnTo>
                  <a:pt x="20446" y="398652"/>
                </a:lnTo>
                <a:lnTo>
                  <a:pt x="5484" y="376451"/>
                </a:lnTo>
                <a:lnTo>
                  <a:pt x="0" y="349249"/>
                </a:lnTo>
                <a:lnTo>
                  <a:pt x="0" y="69849"/>
                </a:lnTo>
                <a:close/>
              </a:path>
            </a:pathLst>
          </a:custGeom>
          <a:ln w="9144">
            <a:solidFill>
              <a:srgbClr val="7CB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963539" y="4676013"/>
            <a:ext cx="2781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001F5F"/>
                </a:solidFill>
                <a:latin typeface="Georgia"/>
                <a:cs typeface="Georgia"/>
              </a:rPr>
              <a:t>Русский язык,</a:t>
            </a:r>
            <a:r>
              <a:rPr sz="1800" spc="-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Georgia"/>
                <a:cs typeface="Georgia"/>
              </a:rPr>
              <a:t>математика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620511" y="5759196"/>
            <a:ext cx="2694432" cy="5135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92240" y="5766815"/>
            <a:ext cx="947928" cy="56540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67755" y="5786628"/>
            <a:ext cx="2599944" cy="4191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67755" y="5786628"/>
            <a:ext cx="2600325" cy="419100"/>
          </a:xfrm>
          <a:custGeom>
            <a:avLst/>
            <a:gdLst/>
            <a:ahLst/>
            <a:cxnLst/>
            <a:rect l="l" t="t" r="r" b="b"/>
            <a:pathLst>
              <a:path w="2600325" h="419100">
                <a:moveTo>
                  <a:pt x="0" y="69850"/>
                </a:moveTo>
                <a:lnTo>
                  <a:pt x="5484" y="42664"/>
                </a:lnTo>
                <a:lnTo>
                  <a:pt x="20447" y="20461"/>
                </a:lnTo>
                <a:lnTo>
                  <a:pt x="42648" y="5490"/>
                </a:lnTo>
                <a:lnTo>
                  <a:pt x="69850" y="0"/>
                </a:lnTo>
                <a:lnTo>
                  <a:pt x="2530094" y="0"/>
                </a:lnTo>
                <a:lnTo>
                  <a:pt x="2557295" y="5490"/>
                </a:lnTo>
                <a:lnTo>
                  <a:pt x="2579497" y="20461"/>
                </a:lnTo>
                <a:lnTo>
                  <a:pt x="2594459" y="42664"/>
                </a:lnTo>
                <a:lnTo>
                  <a:pt x="2599944" y="69850"/>
                </a:lnTo>
                <a:lnTo>
                  <a:pt x="2599944" y="349250"/>
                </a:lnTo>
                <a:lnTo>
                  <a:pt x="2594459" y="376435"/>
                </a:lnTo>
                <a:lnTo>
                  <a:pt x="2579497" y="398638"/>
                </a:lnTo>
                <a:lnTo>
                  <a:pt x="2557295" y="413609"/>
                </a:lnTo>
                <a:lnTo>
                  <a:pt x="2530094" y="419100"/>
                </a:lnTo>
                <a:lnTo>
                  <a:pt x="69850" y="419100"/>
                </a:lnTo>
                <a:lnTo>
                  <a:pt x="42648" y="413609"/>
                </a:lnTo>
                <a:lnTo>
                  <a:pt x="20447" y="398638"/>
                </a:lnTo>
                <a:lnTo>
                  <a:pt x="5484" y="376435"/>
                </a:lnTo>
                <a:lnTo>
                  <a:pt x="0" y="349250"/>
                </a:lnTo>
                <a:lnTo>
                  <a:pt x="0" y="69850"/>
                </a:lnTo>
                <a:close/>
              </a:path>
            </a:pathLst>
          </a:custGeom>
          <a:ln w="9144">
            <a:solidFill>
              <a:srgbClr val="7CB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02942" y="4208526"/>
            <a:ext cx="725805" cy="481965"/>
          </a:xfrm>
          <a:custGeom>
            <a:avLst/>
            <a:gdLst/>
            <a:ahLst/>
            <a:cxnLst/>
            <a:rect l="l" t="t" r="r" b="b"/>
            <a:pathLst>
              <a:path w="725805" h="481964">
                <a:moveTo>
                  <a:pt x="484631" y="0"/>
                </a:moveTo>
                <a:lnTo>
                  <a:pt x="484631" y="120396"/>
                </a:lnTo>
                <a:lnTo>
                  <a:pt x="0" y="120396"/>
                </a:lnTo>
                <a:lnTo>
                  <a:pt x="0" y="361188"/>
                </a:lnTo>
                <a:lnTo>
                  <a:pt x="484631" y="361188"/>
                </a:lnTo>
                <a:lnTo>
                  <a:pt x="484631" y="481584"/>
                </a:lnTo>
                <a:lnTo>
                  <a:pt x="725424" y="240792"/>
                </a:lnTo>
                <a:lnTo>
                  <a:pt x="4846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02942" y="4208526"/>
            <a:ext cx="725805" cy="481965"/>
          </a:xfrm>
          <a:custGeom>
            <a:avLst/>
            <a:gdLst/>
            <a:ahLst/>
            <a:cxnLst/>
            <a:rect l="l" t="t" r="r" b="b"/>
            <a:pathLst>
              <a:path w="725805" h="481964">
                <a:moveTo>
                  <a:pt x="0" y="120396"/>
                </a:moveTo>
                <a:lnTo>
                  <a:pt x="484631" y="120396"/>
                </a:lnTo>
                <a:lnTo>
                  <a:pt x="484631" y="0"/>
                </a:lnTo>
                <a:lnTo>
                  <a:pt x="725424" y="240792"/>
                </a:lnTo>
                <a:lnTo>
                  <a:pt x="484631" y="481584"/>
                </a:lnTo>
                <a:lnTo>
                  <a:pt x="484631" y="361188"/>
                </a:lnTo>
                <a:lnTo>
                  <a:pt x="0" y="361188"/>
                </a:lnTo>
                <a:lnTo>
                  <a:pt x="0" y="120396"/>
                </a:lnTo>
                <a:close/>
              </a:path>
            </a:pathLst>
          </a:custGeom>
          <a:ln w="25908">
            <a:solidFill>
              <a:srgbClr val="2C7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69414" y="5540502"/>
            <a:ext cx="760730" cy="486409"/>
          </a:xfrm>
          <a:custGeom>
            <a:avLst/>
            <a:gdLst/>
            <a:ahLst/>
            <a:cxnLst/>
            <a:rect l="l" t="t" r="r" b="b"/>
            <a:pathLst>
              <a:path w="760730" h="486410">
                <a:moveTo>
                  <a:pt x="517398" y="0"/>
                </a:moveTo>
                <a:lnTo>
                  <a:pt x="517398" y="121539"/>
                </a:lnTo>
                <a:lnTo>
                  <a:pt x="0" y="121539"/>
                </a:lnTo>
                <a:lnTo>
                  <a:pt x="0" y="364617"/>
                </a:lnTo>
                <a:lnTo>
                  <a:pt x="517398" y="364617"/>
                </a:lnTo>
                <a:lnTo>
                  <a:pt x="517398" y="486156"/>
                </a:lnTo>
                <a:lnTo>
                  <a:pt x="760476" y="243078"/>
                </a:lnTo>
                <a:lnTo>
                  <a:pt x="5173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69414" y="5540502"/>
            <a:ext cx="760730" cy="486409"/>
          </a:xfrm>
          <a:custGeom>
            <a:avLst/>
            <a:gdLst/>
            <a:ahLst/>
            <a:cxnLst/>
            <a:rect l="l" t="t" r="r" b="b"/>
            <a:pathLst>
              <a:path w="760730" h="486410">
                <a:moveTo>
                  <a:pt x="0" y="121539"/>
                </a:moveTo>
                <a:lnTo>
                  <a:pt x="517398" y="121539"/>
                </a:lnTo>
                <a:lnTo>
                  <a:pt x="517398" y="0"/>
                </a:lnTo>
                <a:lnTo>
                  <a:pt x="760476" y="243078"/>
                </a:lnTo>
                <a:lnTo>
                  <a:pt x="517398" y="486156"/>
                </a:lnTo>
                <a:lnTo>
                  <a:pt x="517398" y="364617"/>
                </a:lnTo>
                <a:lnTo>
                  <a:pt x="0" y="364617"/>
                </a:lnTo>
                <a:lnTo>
                  <a:pt x="0" y="121539"/>
                </a:lnTo>
                <a:close/>
              </a:path>
            </a:pathLst>
          </a:custGeom>
          <a:ln w="25908">
            <a:solidFill>
              <a:srgbClr val="2C7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608320" y="3546347"/>
            <a:ext cx="3489960" cy="10195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00344" y="3534155"/>
            <a:ext cx="3137916" cy="11140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655564" y="3573779"/>
            <a:ext cx="3395471" cy="92506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55564" y="3573779"/>
            <a:ext cx="3395979" cy="925194"/>
          </a:xfrm>
          <a:custGeom>
            <a:avLst/>
            <a:gdLst/>
            <a:ahLst/>
            <a:cxnLst/>
            <a:rect l="l" t="t" r="r" b="b"/>
            <a:pathLst>
              <a:path w="3395979" h="925195">
                <a:moveTo>
                  <a:pt x="0" y="154178"/>
                </a:moveTo>
                <a:lnTo>
                  <a:pt x="7865" y="105468"/>
                </a:lnTo>
                <a:lnTo>
                  <a:pt x="29764" y="63148"/>
                </a:lnTo>
                <a:lnTo>
                  <a:pt x="63148" y="29764"/>
                </a:lnTo>
                <a:lnTo>
                  <a:pt x="105468" y="7865"/>
                </a:lnTo>
                <a:lnTo>
                  <a:pt x="154177" y="0"/>
                </a:lnTo>
                <a:lnTo>
                  <a:pt x="3241293" y="0"/>
                </a:lnTo>
                <a:lnTo>
                  <a:pt x="3290003" y="7865"/>
                </a:lnTo>
                <a:lnTo>
                  <a:pt x="3332323" y="29764"/>
                </a:lnTo>
                <a:lnTo>
                  <a:pt x="3365707" y="63148"/>
                </a:lnTo>
                <a:lnTo>
                  <a:pt x="3387606" y="105468"/>
                </a:lnTo>
                <a:lnTo>
                  <a:pt x="3395471" y="154178"/>
                </a:lnTo>
                <a:lnTo>
                  <a:pt x="3395471" y="770890"/>
                </a:lnTo>
                <a:lnTo>
                  <a:pt x="3387606" y="819599"/>
                </a:lnTo>
                <a:lnTo>
                  <a:pt x="3365707" y="861919"/>
                </a:lnTo>
                <a:lnTo>
                  <a:pt x="3332323" y="895303"/>
                </a:lnTo>
                <a:lnTo>
                  <a:pt x="3290003" y="917202"/>
                </a:lnTo>
                <a:lnTo>
                  <a:pt x="3241293" y="925068"/>
                </a:lnTo>
                <a:lnTo>
                  <a:pt x="154177" y="925068"/>
                </a:lnTo>
                <a:lnTo>
                  <a:pt x="105468" y="917202"/>
                </a:lnTo>
                <a:lnTo>
                  <a:pt x="63148" y="895303"/>
                </a:lnTo>
                <a:lnTo>
                  <a:pt x="29764" y="861919"/>
                </a:lnTo>
                <a:lnTo>
                  <a:pt x="7865" y="819599"/>
                </a:lnTo>
                <a:lnTo>
                  <a:pt x="0" y="770890"/>
                </a:lnTo>
                <a:lnTo>
                  <a:pt x="0" y="154178"/>
                </a:lnTo>
                <a:close/>
              </a:path>
            </a:pathLst>
          </a:custGeom>
          <a:ln w="9144">
            <a:solidFill>
              <a:srgbClr val="7CB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967476" y="3606800"/>
            <a:ext cx="27736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marR="23495" indent="-40132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001F5F"/>
                </a:solidFill>
                <a:latin typeface="Georgia"/>
                <a:cs typeface="Georgia"/>
              </a:rPr>
              <a:t>Возможность</a:t>
            </a:r>
            <a:r>
              <a:rPr sz="1800" spc="-1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40" dirty="0">
                <a:solidFill>
                  <a:srgbClr val="001F5F"/>
                </a:solidFill>
                <a:latin typeface="Georgia"/>
                <a:cs typeface="Georgia"/>
              </a:rPr>
              <a:t>сокращения  </a:t>
            </a:r>
            <a:r>
              <a:rPr sz="1800" spc="-30" dirty="0">
                <a:solidFill>
                  <a:srgbClr val="001F5F"/>
                </a:solidFill>
                <a:latin typeface="Georgia"/>
                <a:cs typeface="Georgia"/>
              </a:rPr>
              <a:t>экзаменов </a:t>
            </a:r>
            <a:r>
              <a:rPr sz="1800" spc="-15" dirty="0">
                <a:solidFill>
                  <a:srgbClr val="001F5F"/>
                </a:solidFill>
                <a:latin typeface="Georgia"/>
                <a:cs typeface="Georgia"/>
              </a:rPr>
              <a:t>до</a:t>
            </a:r>
            <a:r>
              <a:rPr sz="1800" spc="-8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60" dirty="0">
                <a:solidFill>
                  <a:srgbClr val="001F5F"/>
                </a:solidFill>
                <a:latin typeface="Georgia"/>
                <a:cs typeface="Georgia"/>
              </a:rPr>
              <a:t>2-х*:</a:t>
            </a:r>
            <a:endParaRPr sz="1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800" spc="-35" dirty="0">
                <a:solidFill>
                  <a:srgbClr val="001F5F"/>
                </a:solidFill>
                <a:latin typeface="Georgia"/>
                <a:cs typeface="Georgia"/>
              </a:rPr>
              <a:t>русский </a:t>
            </a:r>
            <a:r>
              <a:rPr sz="1800" spc="-40" dirty="0">
                <a:solidFill>
                  <a:srgbClr val="001F5F"/>
                </a:solidFill>
                <a:latin typeface="Georgia"/>
                <a:cs typeface="Georgia"/>
              </a:rPr>
              <a:t>язык,</a:t>
            </a:r>
            <a:r>
              <a:rPr sz="1800" spc="-9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Georgia"/>
                <a:cs typeface="Georgia"/>
              </a:rPr>
              <a:t>математика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212580" y="3660647"/>
            <a:ext cx="2758439" cy="238048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246107" y="4038600"/>
            <a:ext cx="2746248" cy="83972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259823" y="3688079"/>
            <a:ext cx="2663952" cy="228600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259823" y="3688079"/>
            <a:ext cx="2664460" cy="2286000"/>
          </a:xfrm>
          <a:custGeom>
            <a:avLst/>
            <a:gdLst/>
            <a:ahLst/>
            <a:cxnLst/>
            <a:rect l="l" t="t" r="r" b="b"/>
            <a:pathLst>
              <a:path w="2664459" h="2286000">
                <a:moveTo>
                  <a:pt x="0" y="160147"/>
                </a:moveTo>
                <a:lnTo>
                  <a:pt x="8169" y="109549"/>
                </a:lnTo>
                <a:lnTo>
                  <a:pt x="30914" y="65589"/>
                </a:lnTo>
                <a:lnTo>
                  <a:pt x="65589" y="30914"/>
                </a:lnTo>
                <a:lnTo>
                  <a:pt x="109549" y="8169"/>
                </a:lnTo>
                <a:lnTo>
                  <a:pt x="160147" y="0"/>
                </a:lnTo>
                <a:lnTo>
                  <a:pt x="2503804" y="0"/>
                </a:lnTo>
                <a:lnTo>
                  <a:pt x="2554402" y="8169"/>
                </a:lnTo>
                <a:lnTo>
                  <a:pt x="2598362" y="30914"/>
                </a:lnTo>
                <a:lnTo>
                  <a:pt x="2633037" y="65589"/>
                </a:lnTo>
                <a:lnTo>
                  <a:pt x="2655782" y="109549"/>
                </a:lnTo>
                <a:lnTo>
                  <a:pt x="2663952" y="160147"/>
                </a:lnTo>
                <a:lnTo>
                  <a:pt x="2663952" y="2125789"/>
                </a:lnTo>
                <a:lnTo>
                  <a:pt x="2655782" y="2176428"/>
                </a:lnTo>
                <a:lnTo>
                  <a:pt x="2633037" y="2220407"/>
                </a:lnTo>
                <a:lnTo>
                  <a:pt x="2598362" y="2255088"/>
                </a:lnTo>
                <a:lnTo>
                  <a:pt x="2554402" y="2277832"/>
                </a:lnTo>
                <a:lnTo>
                  <a:pt x="2503804" y="2286000"/>
                </a:lnTo>
                <a:lnTo>
                  <a:pt x="160147" y="2286000"/>
                </a:lnTo>
                <a:lnTo>
                  <a:pt x="109549" y="2277832"/>
                </a:lnTo>
                <a:lnTo>
                  <a:pt x="65589" y="2255088"/>
                </a:lnTo>
                <a:lnTo>
                  <a:pt x="30914" y="2220407"/>
                </a:lnTo>
                <a:lnTo>
                  <a:pt x="8169" y="2176428"/>
                </a:lnTo>
                <a:lnTo>
                  <a:pt x="0" y="2125789"/>
                </a:lnTo>
                <a:lnTo>
                  <a:pt x="0" y="160147"/>
                </a:lnTo>
                <a:close/>
              </a:path>
            </a:pathLst>
          </a:custGeom>
          <a:ln w="9144">
            <a:solidFill>
              <a:srgbClr val="7CB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9414764" y="4111574"/>
            <a:ext cx="23571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001F5F"/>
                </a:solidFill>
                <a:latin typeface="Georgia"/>
                <a:cs typeface="Georgia"/>
              </a:rPr>
              <a:t>Учёт</a:t>
            </a:r>
            <a:r>
              <a:rPr sz="1800" spc="-8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Georgia"/>
                <a:cs typeface="Georgia"/>
              </a:rPr>
              <a:t>индивидуальных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1F5F"/>
                </a:solidFill>
                <a:latin typeface="Georgia"/>
                <a:cs typeface="Georgia"/>
              </a:rPr>
              <a:t>особенностей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620511" y="5274564"/>
            <a:ext cx="2694432" cy="5135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205728" y="5283708"/>
            <a:ext cx="1520952" cy="56540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67755" y="5301996"/>
            <a:ext cx="2599944" cy="41910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667755" y="5301996"/>
            <a:ext cx="2600325" cy="419100"/>
          </a:xfrm>
          <a:custGeom>
            <a:avLst/>
            <a:gdLst/>
            <a:ahLst/>
            <a:cxnLst/>
            <a:rect l="l" t="t" r="r" b="b"/>
            <a:pathLst>
              <a:path w="2600325" h="419100">
                <a:moveTo>
                  <a:pt x="0" y="69849"/>
                </a:moveTo>
                <a:lnTo>
                  <a:pt x="5484" y="42648"/>
                </a:lnTo>
                <a:lnTo>
                  <a:pt x="20447" y="20446"/>
                </a:lnTo>
                <a:lnTo>
                  <a:pt x="42648" y="5484"/>
                </a:lnTo>
                <a:lnTo>
                  <a:pt x="69850" y="0"/>
                </a:lnTo>
                <a:lnTo>
                  <a:pt x="2530094" y="0"/>
                </a:lnTo>
                <a:lnTo>
                  <a:pt x="2557295" y="5484"/>
                </a:lnTo>
                <a:lnTo>
                  <a:pt x="2579497" y="20446"/>
                </a:lnTo>
                <a:lnTo>
                  <a:pt x="2594459" y="42648"/>
                </a:lnTo>
                <a:lnTo>
                  <a:pt x="2599944" y="69849"/>
                </a:lnTo>
                <a:lnTo>
                  <a:pt x="2599944" y="349249"/>
                </a:lnTo>
                <a:lnTo>
                  <a:pt x="2594459" y="376435"/>
                </a:lnTo>
                <a:lnTo>
                  <a:pt x="2579497" y="398638"/>
                </a:lnTo>
                <a:lnTo>
                  <a:pt x="2557295" y="413609"/>
                </a:lnTo>
                <a:lnTo>
                  <a:pt x="2530094" y="419099"/>
                </a:lnTo>
                <a:lnTo>
                  <a:pt x="69850" y="419099"/>
                </a:lnTo>
                <a:lnTo>
                  <a:pt x="42648" y="413609"/>
                </a:lnTo>
                <a:lnTo>
                  <a:pt x="20447" y="398638"/>
                </a:lnTo>
                <a:lnTo>
                  <a:pt x="5484" y="376435"/>
                </a:lnTo>
                <a:lnTo>
                  <a:pt x="0" y="349249"/>
                </a:lnTo>
                <a:lnTo>
                  <a:pt x="0" y="69849"/>
                </a:lnTo>
                <a:close/>
              </a:path>
            </a:pathLst>
          </a:custGeom>
          <a:ln w="9144">
            <a:solidFill>
              <a:srgbClr val="7CB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374129" y="5356961"/>
            <a:ext cx="1186815" cy="784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solidFill>
                  <a:srgbClr val="001F5F"/>
                </a:solidFill>
                <a:latin typeface="Georgia"/>
                <a:cs typeface="Georgia"/>
              </a:rPr>
              <a:t>Письменно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655"/>
              </a:spcBef>
            </a:pPr>
            <a:r>
              <a:rPr sz="1800" spc="-60" dirty="0">
                <a:solidFill>
                  <a:srgbClr val="001F5F"/>
                </a:solidFill>
                <a:latin typeface="Georgia"/>
                <a:cs typeface="Georgia"/>
              </a:rPr>
              <a:t>Устно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893951" y="1353185"/>
            <a:ext cx="810365" cy="81036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51435" y="2556336"/>
            <a:ext cx="789605" cy="78960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1204447" y="4916423"/>
            <a:ext cx="458724" cy="45872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632947" y="5323332"/>
            <a:ext cx="460248" cy="46024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047731" y="4809744"/>
            <a:ext cx="458724" cy="45872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566147" y="5308091"/>
            <a:ext cx="478535" cy="47853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2644901" y="6279896"/>
            <a:ext cx="92716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i="1" spc="-90" dirty="0">
                <a:solidFill>
                  <a:srgbClr val="163D50"/>
                </a:solidFill>
                <a:latin typeface="Georgia"/>
                <a:cs typeface="Georgia"/>
              </a:rPr>
              <a:t>*Приказ </a:t>
            </a:r>
            <a:r>
              <a:rPr sz="1400" i="1" spc="-70" dirty="0">
                <a:solidFill>
                  <a:srgbClr val="163D50"/>
                </a:solidFill>
                <a:latin typeface="Georgia"/>
                <a:cs typeface="Georgia"/>
              </a:rPr>
              <a:t>Минпросвещения </a:t>
            </a:r>
            <a:r>
              <a:rPr sz="1400" i="1" spc="-60" dirty="0">
                <a:solidFill>
                  <a:srgbClr val="163D50"/>
                </a:solidFill>
                <a:latin typeface="Georgia"/>
                <a:cs typeface="Georgia"/>
              </a:rPr>
              <a:t>России </a:t>
            </a:r>
            <a:r>
              <a:rPr sz="1400" i="1" spc="-55" dirty="0">
                <a:solidFill>
                  <a:srgbClr val="163D50"/>
                </a:solidFill>
                <a:latin typeface="Georgia"/>
                <a:cs typeface="Georgia"/>
              </a:rPr>
              <a:t>и </a:t>
            </a:r>
            <a:r>
              <a:rPr sz="1400" i="1" spc="-65" dirty="0">
                <a:solidFill>
                  <a:srgbClr val="163D50"/>
                </a:solidFill>
                <a:latin typeface="Georgia"/>
                <a:cs typeface="Georgia"/>
              </a:rPr>
              <a:t>Рособрнадзора </a:t>
            </a:r>
            <a:r>
              <a:rPr sz="1400" i="1" spc="-80" dirty="0">
                <a:solidFill>
                  <a:srgbClr val="163D50"/>
                </a:solidFill>
                <a:latin typeface="Georgia"/>
                <a:cs typeface="Georgia"/>
              </a:rPr>
              <a:t>от </a:t>
            </a:r>
            <a:r>
              <a:rPr sz="1400" i="1" spc="-5" dirty="0">
                <a:solidFill>
                  <a:srgbClr val="163D50"/>
                </a:solidFill>
                <a:latin typeface="Georgia"/>
                <a:cs typeface="Georgia"/>
              </a:rPr>
              <a:t>7.11.2018 </a:t>
            </a:r>
            <a:r>
              <a:rPr sz="1400" i="1" spc="-305" dirty="0">
                <a:solidFill>
                  <a:srgbClr val="0E3660"/>
                </a:solidFill>
                <a:latin typeface="Georgia"/>
                <a:cs typeface="Georgia"/>
              </a:rPr>
              <a:t>№ </a:t>
            </a:r>
            <a:r>
              <a:rPr sz="1400" i="1" spc="20" dirty="0">
                <a:solidFill>
                  <a:srgbClr val="0E3660"/>
                </a:solidFill>
                <a:latin typeface="Georgia"/>
                <a:cs typeface="Georgia"/>
              </a:rPr>
              <a:t>189/1513 </a:t>
            </a:r>
            <a:r>
              <a:rPr sz="1400" i="1" spc="-125" dirty="0">
                <a:solidFill>
                  <a:srgbClr val="163D50"/>
                </a:solidFill>
                <a:latin typeface="Georgia"/>
                <a:cs typeface="Georgia"/>
              </a:rPr>
              <a:t>«Об </a:t>
            </a:r>
            <a:r>
              <a:rPr sz="1400" i="1" spc="-65" dirty="0">
                <a:solidFill>
                  <a:srgbClr val="163D50"/>
                </a:solidFill>
                <a:latin typeface="Georgia"/>
                <a:cs typeface="Georgia"/>
              </a:rPr>
              <a:t>утверждении </a:t>
            </a:r>
            <a:r>
              <a:rPr sz="1400" i="1" spc="-55" dirty="0">
                <a:solidFill>
                  <a:srgbClr val="163D50"/>
                </a:solidFill>
                <a:latin typeface="Georgia"/>
                <a:cs typeface="Georgia"/>
              </a:rPr>
              <a:t>порядка </a:t>
            </a:r>
            <a:r>
              <a:rPr sz="1400" i="1" spc="-50" dirty="0">
                <a:solidFill>
                  <a:srgbClr val="163D50"/>
                </a:solidFill>
                <a:latin typeface="Georgia"/>
                <a:cs typeface="Georgia"/>
              </a:rPr>
              <a:t>проведения  </a:t>
            </a:r>
            <a:r>
              <a:rPr sz="1400" i="1" spc="-55" dirty="0">
                <a:solidFill>
                  <a:srgbClr val="163D50"/>
                </a:solidFill>
                <a:latin typeface="Georgia"/>
                <a:cs typeface="Georgia"/>
              </a:rPr>
              <a:t>государственной итоговой </a:t>
            </a:r>
            <a:r>
              <a:rPr sz="1400" i="1" spc="-70" dirty="0">
                <a:solidFill>
                  <a:srgbClr val="163D50"/>
                </a:solidFill>
                <a:latin typeface="Georgia"/>
                <a:cs typeface="Georgia"/>
              </a:rPr>
              <a:t>аттестации </a:t>
            </a:r>
            <a:r>
              <a:rPr sz="1400" i="1" spc="-60" dirty="0">
                <a:solidFill>
                  <a:srgbClr val="163D50"/>
                </a:solidFill>
                <a:latin typeface="Georgia"/>
                <a:cs typeface="Georgia"/>
              </a:rPr>
              <a:t>по </a:t>
            </a:r>
            <a:r>
              <a:rPr sz="1400" i="1" spc="-50" dirty="0">
                <a:solidFill>
                  <a:srgbClr val="163D50"/>
                </a:solidFill>
                <a:latin typeface="Georgia"/>
                <a:cs typeface="Georgia"/>
              </a:rPr>
              <a:t>образовательным </a:t>
            </a:r>
            <a:r>
              <a:rPr sz="1400" i="1" spc="-60" dirty="0">
                <a:solidFill>
                  <a:srgbClr val="163D50"/>
                </a:solidFill>
                <a:latin typeface="Georgia"/>
                <a:cs typeface="Georgia"/>
              </a:rPr>
              <a:t>программам </a:t>
            </a:r>
            <a:r>
              <a:rPr sz="1400" i="1" spc="-45" dirty="0">
                <a:solidFill>
                  <a:srgbClr val="163D50"/>
                </a:solidFill>
                <a:latin typeface="Georgia"/>
                <a:cs typeface="Georgia"/>
              </a:rPr>
              <a:t>основного </a:t>
            </a:r>
            <a:r>
              <a:rPr sz="1400" i="1" spc="-55" dirty="0">
                <a:solidFill>
                  <a:srgbClr val="163D50"/>
                </a:solidFill>
                <a:latin typeface="Georgia"/>
                <a:cs typeface="Georgia"/>
              </a:rPr>
              <a:t>общего </a:t>
            </a:r>
            <a:r>
              <a:rPr sz="1400" i="1" spc="-65" dirty="0">
                <a:solidFill>
                  <a:srgbClr val="163D50"/>
                </a:solidFill>
                <a:latin typeface="Georgia"/>
                <a:cs typeface="Georgia"/>
              </a:rPr>
              <a:t>образования»</a:t>
            </a:r>
            <a:r>
              <a:rPr sz="1400" spc="-65" dirty="0">
                <a:solidFill>
                  <a:srgbClr val="163D50"/>
                </a:solidFill>
                <a:latin typeface="Georgia"/>
                <a:cs typeface="Georgia"/>
              </a:rPr>
              <a:t>, </a:t>
            </a:r>
            <a:r>
              <a:rPr sz="1400" spc="-75" dirty="0">
                <a:solidFill>
                  <a:srgbClr val="163D50"/>
                </a:solidFill>
                <a:latin typeface="Georgia"/>
                <a:cs typeface="Georgia"/>
              </a:rPr>
              <a:t>п. </a:t>
            </a:r>
            <a:r>
              <a:rPr sz="1400" spc="-90" dirty="0">
                <a:solidFill>
                  <a:srgbClr val="163D50"/>
                </a:solidFill>
                <a:latin typeface="Georgia"/>
                <a:cs typeface="Georgia"/>
              </a:rPr>
              <a:t>II,</a:t>
            </a:r>
            <a:r>
              <a:rPr sz="1400" spc="-7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400" spc="70" dirty="0">
                <a:solidFill>
                  <a:srgbClr val="163D50"/>
                </a:solidFill>
                <a:latin typeface="Georgia"/>
                <a:cs typeface="Georgia"/>
              </a:rPr>
              <a:t>7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030723" y="3758184"/>
            <a:ext cx="755903" cy="54254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50535" y="4570476"/>
            <a:ext cx="754379" cy="54254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8636" y="47955"/>
            <a:ext cx="9312275" cy="684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95"/>
              </a:lnSpc>
              <a:spcBef>
                <a:spcPts val="100"/>
              </a:spcBef>
            </a:pPr>
            <a:r>
              <a:rPr spc="-220" dirty="0"/>
              <a:t>Условия, </a:t>
            </a:r>
            <a:r>
              <a:rPr spc="-170" dirty="0"/>
              <a:t>которые </a:t>
            </a:r>
            <a:r>
              <a:rPr spc="-125" dirty="0"/>
              <a:t>могут </a:t>
            </a:r>
            <a:r>
              <a:rPr spc="-150" dirty="0"/>
              <a:t>быть </a:t>
            </a:r>
            <a:r>
              <a:rPr spc="-170" dirty="0"/>
              <a:t>обеспечены </a:t>
            </a:r>
            <a:r>
              <a:rPr spc="-204" dirty="0"/>
              <a:t>при </a:t>
            </a:r>
            <a:r>
              <a:rPr spc="-160" dirty="0"/>
              <a:t>проведении</a:t>
            </a:r>
            <a:r>
              <a:rPr spc="-305" dirty="0"/>
              <a:t> </a:t>
            </a:r>
            <a:r>
              <a:rPr spc="-330" dirty="0"/>
              <a:t>ГИА</a:t>
            </a:r>
          </a:p>
          <a:p>
            <a:pPr marL="12700">
              <a:lnSpc>
                <a:spcPts val="2595"/>
              </a:lnSpc>
            </a:pPr>
            <a:r>
              <a:rPr spc="-180" dirty="0"/>
              <a:t>обучающемуся </a:t>
            </a:r>
            <a:r>
              <a:rPr spc="-150" dirty="0"/>
              <a:t>с </a:t>
            </a:r>
            <a:r>
              <a:rPr spc="-285" dirty="0"/>
              <a:t>ОВЗ,</a:t>
            </a:r>
            <a:r>
              <a:rPr spc="-200" dirty="0"/>
              <a:t> </a:t>
            </a:r>
            <a:r>
              <a:rPr spc="-175" dirty="0"/>
              <a:t>инвалидностью</a:t>
            </a:r>
          </a:p>
        </p:txBody>
      </p:sp>
      <p:sp>
        <p:nvSpPr>
          <p:cNvPr id="3" name="object 3"/>
          <p:cNvSpPr/>
          <p:nvPr/>
        </p:nvSpPr>
        <p:spPr>
          <a:xfrm>
            <a:off x="1648967" y="1517903"/>
            <a:ext cx="7906511" cy="1431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12517" y="1970608"/>
            <a:ext cx="672084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204" dirty="0">
                <a:solidFill>
                  <a:srgbClr val="205D77"/>
                </a:solidFill>
                <a:latin typeface="Georgia"/>
                <a:cs typeface="Georgia"/>
              </a:rPr>
              <a:t>Увеличение </a:t>
            </a:r>
            <a:r>
              <a:rPr sz="2600" b="1" spc="-175" dirty="0">
                <a:solidFill>
                  <a:srgbClr val="205D77"/>
                </a:solidFill>
                <a:latin typeface="Georgia"/>
                <a:cs typeface="Georgia"/>
              </a:rPr>
              <a:t>продолжительности</a:t>
            </a:r>
            <a:r>
              <a:rPr sz="2600" b="1" spc="-5" dirty="0">
                <a:solidFill>
                  <a:srgbClr val="205D77"/>
                </a:solidFill>
                <a:latin typeface="Georgia"/>
                <a:cs typeface="Georgia"/>
              </a:rPr>
              <a:t> </a:t>
            </a:r>
            <a:r>
              <a:rPr sz="2600" b="1" spc="-180" dirty="0">
                <a:solidFill>
                  <a:srgbClr val="205D77"/>
                </a:solidFill>
                <a:latin typeface="Georgia"/>
                <a:cs typeface="Georgia"/>
              </a:rPr>
              <a:t>времени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1936" y="1556003"/>
            <a:ext cx="1437132" cy="1435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9180" y="1583436"/>
            <a:ext cx="1342644" cy="1341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9180" y="1583436"/>
            <a:ext cx="1343025" cy="1341120"/>
          </a:xfrm>
          <a:custGeom>
            <a:avLst/>
            <a:gdLst/>
            <a:ahLst/>
            <a:cxnLst/>
            <a:rect l="l" t="t" r="r" b="b"/>
            <a:pathLst>
              <a:path w="1343025" h="1341120">
                <a:moveTo>
                  <a:pt x="0" y="670560"/>
                </a:moveTo>
                <a:lnTo>
                  <a:pt x="1685" y="622672"/>
                </a:lnTo>
                <a:lnTo>
                  <a:pt x="6667" y="575693"/>
                </a:lnTo>
                <a:lnTo>
                  <a:pt x="14831" y="529736"/>
                </a:lnTo>
                <a:lnTo>
                  <a:pt x="26063" y="484914"/>
                </a:lnTo>
                <a:lnTo>
                  <a:pt x="40251" y="441342"/>
                </a:lnTo>
                <a:lnTo>
                  <a:pt x="57279" y="399132"/>
                </a:lnTo>
                <a:lnTo>
                  <a:pt x="77035" y="358398"/>
                </a:lnTo>
                <a:lnTo>
                  <a:pt x="99405" y="319254"/>
                </a:lnTo>
                <a:lnTo>
                  <a:pt x="124275" y="281813"/>
                </a:lnTo>
                <a:lnTo>
                  <a:pt x="151532" y="246188"/>
                </a:lnTo>
                <a:lnTo>
                  <a:pt x="181062" y="212493"/>
                </a:lnTo>
                <a:lnTo>
                  <a:pt x="212750" y="180842"/>
                </a:lnTo>
                <a:lnTo>
                  <a:pt x="246484" y="151347"/>
                </a:lnTo>
                <a:lnTo>
                  <a:pt x="282150" y="124123"/>
                </a:lnTo>
                <a:lnTo>
                  <a:pt x="319635" y="99283"/>
                </a:lnTo>
                <a:lnTo>
                  <a:pt x="358823" y="76940"/>
                </a:lnTo>
                <a:lnTo>
                  <a:pt x="399603" y="57208"/>
                </a:lnTo>
                <a:lnTo>
                  <a:pt x="441859" y="40201"/>
                </a:lnTo>
                <a:lnTo>
                  <a:pt x="485480" y="26031"/>
                </a:lnTo>
                <a:lnTo>
                  <a:pt x="530349" y="14812"/>
                </a:lnTo>
                <a:lnTo>
                  <a:pt x="576356" y="6659"/>
                </a:lnTo>
                <a:lnTo>
                  <a:pt x="623384" y="1683"/>
                </a:lnTo>
                <a:lnTo>
                  <a:pt x="671321" y="0"/>
                </a:lnTo>
                <a:lnTo>
                  <a:pt x="719259" y="1683"/>
                </a:lnTo>
                <a:lnTo>
                  <a:pt x="766287" y="6659"/>
                </a:lnTo>
                <a:lnTo>
                  <a:pt x="812294" y="14812"/>
                </a:lnTo>
                <a:lnTo>
                  <a:pt x="857163" y="26031"/>
                </a:lnTo>
                <a:lnTo>
                  <a:pt x="900784" y="40201"/>
                </a:lnTo>
                <a:lnTo>
                  <a:pt x="943040" y="57208"/>
                </a:lnTo>
                <a:lnTo>
                  <a:pt x="983820" y="76940"/>
                </a:lnTo>
                <a:lnTo>
                  <a:pt x="1023008" y="99283"/>
                </a:lnTo>
                <a:lnTo>
                  <a:pt x="1060493" y="124123"/>
                </a:lnTo>
                <a:lnTo>
                  <a:pt x="1096159" y="151347"/>
                </a:lnTo>
                <a:lnTo>
                  <a:pt x="1129893" y="180842"/>
                </a:lnTo>
                <a:lnTo>
                  <a:pt x="1161581" y="212493"/>
                </a:lnTo>
                <a:lnTo>
                  <a:pt x="1191111" y="246188"/>
                </a:lnTo>
                <a:lnTo>
                  <a:pt x="1218368" y="281813"/>
                </a:lnTo>
                <a:lnTo>
                  <a:pt x="1243238" y="319254"/>
                </a:lnTo>
                <a:lnTo>
                  <a:pt x="1265608" y="358398"/>
                </a:lnTo>
                <a:lnTo>
                  <a:pt x="1285364" y="399132"/>
                </a:lnTo>
                <a:lnTo>
                  <a:pt x="1302392" y="441342"/>
                </a:lnTo>
                <a:lnTo>
                  <a:pt x="1316580" y="484914"/>
                </a:lnTo>
                <a:lnTo>
                  <a:pt x="1327812" y="529736"/>
                </a:lnTo>
                <a:lnTo>
                  <a:pt x="1335976" y="575693"/>
                </a:lnTo>
                <a:lnTo>
                  <a:pt x="1340958" y="622672"/>
                </a:lnTo>
                <a:lnTo>
                  <a:pt x="1342644" y="670560"/>
                </a:lnTo>
                <a:lnTo>
                  <a:pt x="1340958" y="718447"/>
                </a:lnTo>
                <a:lnTo>
                  <a:pt x="1335976" y="765426"/>
                </a:lnTo>
                <a:lnTo>
                  <a:pt x="1327812" y="811383"/>
                </a:lnTo>
                <a:lnTo>
                  <a:pt x="1316580" y="856205"/>
                </a:lnTo>
                <a:lnTo>
                  <a:pt x="1302392" y="899777"/>
                </a:lnTo>
                <a:lnTo>
                  <a:pt x="1285364" y="941987"/>
                </a:lnTo>
                <a:lnTo>
                  <a:pt x="1265608" y="982721"/>
                </a:lnTo>
                <a:lnTo>
                  <a:pt x="1243238" y="1021865"/>
                </a:lnTo>
                <a:lnTo>
                  <a:pt x="1218368" y="1059306"/>
                </a:lnTo>
                <a:lnTo>
                  <a:pt x="1191111" y="1094931"/>
                </a:lnTo>
                <a:lnTo>
                  <a:pt x="1161581" y="1128626"/>
                </a:lnTo>
                <a:lnTo>
                  <a:pt x="1129893" y="1160277"/>
                </a:lnTo>
                <a:lnTo>
                  <a:pt x="1096159" y="1189772"/>
                </a:lnTo>
                <a:lnTo>
                  <a:pt x="1060493" y="1216996"/>
                </a:lnTo>
                <a:lnTo>
                  <a:pt x="1023008" y="1241836"/>
                </a:lnTo>
                <a:lnTo>
                  <a:pt x="983820" y="1264179"/>
                </a:lnTo>
                <a:lnTo>
                  <a:pt x="943040" y="1283911"/>
                </a:lnTo>
                <a:lnTo>
                  <a:pt x="900784" y="1300918"/>
                </a:lnTo>
                <a:lnTo>
                  <a:pt x="857163" y="1315088"/>
                </a:lnTo>
                <a:lnTo>
                  <a:pt x="812294" y="1326307"/>
                </a:lnTo>
                <a:lnTo>
                  <a:pt x="766287" y="1334460"/>
                </a:lnTo>
                <a:lnTo>
                  <a:pt x="719259" y="1339436"/>
                </a:lnTo>
                <a:lnTo>
                  <a:pt x="671321" y="1341119"/>
                </a:lnTo>
                <a:lnTo>
                  <a:pt x="623384" y="1339436"/>
                </a:lnTo>
                <a:lnTo>
                  <a:pt x="576356" y="1334460"/>
                </a:lnTo>
                <a:lnTo>
                  <a:pt x="530349" y="1326307"/>
                </a:lnTo>
                <a:lnTo>
                  <a:pt x="485480" y="1315088"/>
                </a:lnTo>
                <a:lnTo>
                  <a:pt x="441859" y="1300918"/>
                </a:lnTo>
                <a:lnTo>
                  <a:pt x="399603" y="1283911"/>
                </a:lnTo>
                <a:lnTo>
                  <a:pt x="358823" y="1264179"/>
                </a:lnTo>
                <a:lnTo>
                  <a:pt x="319635" y="1241836"/>
                </a:lnTo>
                <a:lnTo>
                  <a:pt x="282150" y="1216996"/>
                </a:lnTo>
                <a:lnTo>
                  <a:pt x="246484" y="1189772"/>
                </a:lnTo>
                <a:lnTo>
                  <a:pt x="212750" y="1160277"/>
                </a:lnTo>
                <a:lnTo>
                  <a:pt x="181062" y="1128626"/>
                </a:lnTo>
                <a:lnTo>
                  <a:pt x="151532" y="1094931"/>
                </a:lnTo>
                <a:lnTo>
                  <a:pt x="124275" y="1059306"/>
                </a:lnTo>
                <a:lnTo>
                  <a:pt x="99405" y="1021865"/>
                </a:lnTo>
                <a:lnTo>
                  <a:pt x="77035" y="982721"/>
                </a:lnTo>
                <a:lnTo>
                  <a:pt x="57279" y="941987"/>
                </a:lnTo>
                <a:lnTo>
                  <a:pt x="40251" y="899777"/>
                </a:lnTo>
                <a:lnTo>
                  <a:pt x="26063" y="856205"/>
                </a:lnTo>
                <a:lnTo>
                  <a:pt x="14831" y="811383"/>
                </a:lnTo>
                <a:lnTo>
                  <a:pt x="6667" y="765426"/>
                </a:lnTo>
                <a:lnTo>
                  <a:pt x="1685" y="718447"/>
                </a:lnTo>
                <a:lnTo>
                  <a:pt x="0" y="6705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87067" y="3262884"/>
            <a:ext cx="7901940" cy="1429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02000" y="3541902"/>
            <a:ext cx="5415280" cy="77152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890269" marR="5080" indent="-878205">
              <a:lnSpc>
                <a:spcPts val="2750"/>
              </a:lnSpc>
              <a:spcBef>
                <a:spcPts val="505"/>
              </a:spcBef>
            </a:pPr>
            <a:r>
              <a:rPr sz="2600" b="1" spc="-170" dirty="0">
                <a:solidFill>
                  <a:srgbClr val="205D77"/>
                </a:solidFill>
                <a:latin typeface="Georgia"/>
                <a:cs typeface="Georgia"/>
              </a:rPr>
              <a:t>Предоставление </a:t>
            </a:r>
            <a:r>
              <a:rPr sz="2600" b="1" spc="-114" dirty="0">
                <a:solidFill>
                  <a:srgbClr val="205D77"/>
                </a:solidFill>
                <a:latin typeface="Georgia"/>
                <a:cs typeface="Georgia"/>
              </a:rPr>
              <a:t>услуг </a:t>
            </a:r>
            <a:r>
              <a:rPr sz="2600" b="1" spc="-155" dirty="0">
                <a:solidFill>
                  <a:srgbClr val="205D77"/>
                </a:solidFill>
                <a:latin typeface="Georgia"/>
                <a:cs typeface="Georgia"/>
              </a:rPr>
              <a:t>ассистента  </a:t>
            </a:r>
            <a:r>
              <a:rPr sz="2600" b="1" spc="-160" dirty="0">
                <a:solidFill>
                  <a:srgbClr val="205D77"/>
                </a:solidFill>
                <a:latin typeface="Georgia"/>
                <a:cs typeface="Georgia"/>
              </a:rPr>
              <a:t>(техническая</a:t>
            </a:r>
            <a:r>
              <a:rPr sz="2600" b="1" spc="-125" dirty="0">
                <a:solidFill>
                  <a:srgbClr val="205D77"/>
                </a:solidFill>
                <a:latin typeface="Georgia"/>
                <a:cs typeface="Georgia"/>
              </a:rPr>
              <a:t> </a:t>
            </a:r>
            <a:r>
              <a:rPr sz="2600" b="1" spc="-195" dirty="0">
                <a:solidFill>
                  <a:srgbClr val="205D77"/>
                </a:solidFill>
                <a:latin typeface="Georgia"/>
                <a:cs typeface="Georgia"/>
              </a:rPr>
              <a:t>помощь)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11936" y="3259835"/>
            <a:ext cx="1437132" cy="1435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59180" y="3287267"/>
            <a:ext cx="1342644" cy="13411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59180" y="3287267"/>
            <a:ext cx="1343025" cy="1341120"/>
          </a:xfrm>
          <a:custGeom>
            <a:avLst/>
            <a:gdLst/>
            <a:ahLst/>
            <a:cxnLst/>
            <a:rect l="l" t="t" r="r" b="b"/>
            <a:pathLst>
              <a:path w="1343025" h="1341120">
                <a:moveTo>
                  <a:pt x="0" y="670560"/>
                </a:moveTo>
                <a:lnTo>
                  <a:pt x="1685" y="622672"/>
                </a:lnTo>
                <a:lnTo>
                  <a:pt x="6667" y="575693"/>
                </a:lnTo>
                <a:lnTo>
                  <a:pt x="14831" y="529736"/>
                </a:lnTo>
                <a:lnTo>
                  <a:pt x="26063" y="484914"/>
                </a:lnTo>
                <a:lnTo>
                  <a:pt x="40251" y="441342"/>
                </a:lnTo>
                <a:lnTo>
                  <a:pt x="57279" y="399132"/>
                </a:lnTo>
                <a:lnTo>
                  <a:pt x="77035" y="358398"/>
                </a:lnTo>
                <a:lnTo>
                  <a:pt x="99405" y="319254"/>
                </a:lnTo>
                <a:lnTo>
                  <a:pt x="124275" y="281813"/>
                </a:lnTo>
                <a:lnTo>
                  <a:pt x="151532" y="246188"/>
                </a:lnTo>
                <a:lnTo>
                  <a:pt x="181062" y="212493"/>
                </a:lnTo>
                <a:lnTo>
                  <a:pt x="212750" y="180842"/>
                </a:lnTo>
                <a:lnTo>
                  <a:pt x="246484" y="151347"/>
                </a:lnTo>
                <a:lnTo>
                  <a:pt x="282150" y="124123"/>
                </a:lnTo>
                <a:lnTo>
                  <a:pt x="319635" y="99283"/>
                </a:lnTo>
                <a:lnTo>
                  <a:pt x="358823" y="76940"/>
                </a:lnTo>
                <a:lnTo>
                  <a:pt x="399603" y="57208"/>
                </a:lnTo>
                <a:lnTo>
                  <a:pt x="441859" y="40201"/>
                </a:lnTo>
                <a:lnTo>
                  <a:pt x="485480" y="26031"/>
                </a:lnTo>
                <a:lnTo>
                  <a:pt x="530349" y="14812"/>
                </a:lnTo>
                <a:lnTo>
                  <a:pt x="576356" y="6659"/>
                </a:lnTo>
                <a:lnTo>
                  <a:pt x="623384" y="1683"/>
                </a:lnTo>
                <a:lnTo>
                  <a:pt x="671321" y="0"/>
                </a:lnTo>
                <a:lnTo>
                  <a:pt x="719259" y="1683"/>
                </a:lnTo>
                <a:lnTo>
                  <a:pt x="766287" y="6659"/>
                </a:lnTo>
                <a:lnTo>
                  <a:pt x="812294" y="14812"/>
                </a:lnTo>
                <a:lnTo>
                  <a:pt x="857163" y="26031"/>
                </a:lnTo>
                <a:lnTo>
                  <a:pt x="900784" y="40201"/>
                </a:lnTo>
                <a:lnTo>
                  <a:pt x="943040" y="57208"/>
                </a:lnTo>
                <a:lnTo>
                  <a:pt x="983820" y="76940"/>
                </a:lnTo>
                <a:lnTo>
                  <a:pt x="1023008" y="99283"/>
                </a:lnTo>
                <a:lnTo>
                  <a:pt x="1060493" y="124123"/>
                </a:lnTo>
                <a:lnTo>
                  <a:pt x="1096159" y="151347"/>
                </a:lnTo>
                <a:lnTo>
                  <a:pt x="1129893" y="180842"/>
                </a:lnTo>
                <a:lnTo>
                  <a:pt x="1161581" y="212493"/>
                </a:lnTo>
                <a:lnTo>
                  <a:pt x="1191111" y="246188"/>
                </a:lnTo>
                <a:lnTo>
                  <a:pt x="1218368" y="281813"/>
                </a:lnTo>
                <a:lnTo>
                  <a:pt x="1243238" y="319254"/>
                </a:lnTo>
                <a:lnTo>
                  <a:pt x="1265608" y="358398"/>
                </a:lnTo>
                <a:lnTo>
                  <a:pt x="1285364" y="399132"/>
                </a:lnTo>
                <a:lnTo>
                  <a:pt x="1302392" y="441342"/>
                </a:lnTo>
                <a:lnTo>
                  <a:pt x="1316580" y="484914"/>
                </a:lnTo>
                <a:lnTo>
                  <a:pt x="1327812" y="529736"/>
                </a:lnTo>
                <a:lnTo>
                  <a:pt x="1335976" y="575693"/>
                </a:lnTo>
                <a:lnTo>
                  <a:pt x="1340958" y="622672"/>
                </a:lnTo>
                <a:lnTo>
                  <a:pt x="1342644" y="670560"/>
                </a:lnTo>
                <a:lnTo>
                  <a:pt x="1340958" y="718447"/>
                </a:lnTo>
                <a:lnTo>
                  <a:pt x="1335976" y="765426"/>
                </a:lnTo>
                <a:lnTo>
                  <a:pt x="1327812" y="811383"/>
                </a:lnTo>
                <a:lnTo>
                  <a:pt x="1316580" y="856205"/>
                </a:lnTo>
                <a:lnTo>
                  <a:pt x="1302392" y="899777"/>
                </a:lnTo>
                <a:lnTo>
                  <a:pt x="1285364" y="941987"/>
                </a:lnTo>
                <a:lnTo>
                  <a:pt x="1265608" y="982721"/>
                </a:lnTo>
                <a:lnTo>
                  <a:pt x="1243238" y="1021865"/>
                </a:lnTo>
                <a:lnTo>
                  <a:pt x="1218368" y="1059306"/>
                </a:lnTo>
                <a:lnTo>
                  <a:pt x="1191111" y="1094931"/>
                </a:lnTo>
                <a:lnTo>
                  <a:pt x="1161581" y="1128626"/>
                </a:lnTo>
                <a:lnTo>
                  <a:pt x="1129893" y="1160277"/>
                </a:lnTo>
                <a:lnTo>
                  <a:pt x="1096159" y="1189772"/>
                </a:lnTo>
                <a:lnTo>
                  <a:pt x="1060493" y="1216996"/>
                </a:lnTo>
                <a:lnTo>
                  <a:pt x="1023008" y="1241836"/>
                </a:lnTo>
                <a:lnTo>
                  <a:pt x="983820" y="1264179"/>
                </a:lnTo>
                <a:lnTo>
                  <a:pt x="943040" y="1283911"/>
                </a:lnTo>
                <a:lnTo>
                  <a:pt x="900784" y="1300918"/>
                </a:lnTo>
                <a:lnTo>
                  <a:pt x="857163" y="1315088"/>
                </a:lnTo>
                <a:lnTo>
                  <a:pt x="812294" y="1326307"/>
                </a:lnTo>
                <a:lnTo>
                  <a:pt x="766287" y="1334460"/>
                </a:lnTo>
                <a:lnTo>
                  <a:pt x="719259" y="1339436"/>
                </a:lnTo>
                <a:lnTo>
                  <a:pt x="671321" y="1341120"/>
                </a:lnTo>
                <a:lnTo>
                  <a:pt x="623384" y="1339436"/>
                </a:lnTo>
                <a:lnTo>
                  <a:pt x="576356" y="1334460"/>
                </a:lnTo>
                <a:lnTo>
                  <a:pt x="530349" y="1326307"/>
                </a:lnTo>
                <a:lnTo>
                  <a:pt x="485480" y="1315088"/>
                </a:lnTo>
                <a:lnTo>
                  <a:pt x="441859" y="1300918"/>
                </a:lnTo>
                <a:lnTo>
                  <a:pt x="399603" y="1283911"/>
                </a:lnTo>
                <a:lnTo>
                  <a:pt x="358823" y="1264179"/>
                </a:lnTo>
                <a:lnTo>
                  <a:pt x="319635" y="1241836"/>
                </a:lnTo>
                <a:lnTo>
                  <a:pt x="282150" y="1216996"/>
                </a:lnTo>
                <a:lnTo>
                  <a:pt x="246484" y="1189772"/>
                </a:lnTo>
                <a:lnTo>
                  <a:pt x="212750" y="1160277"/>
                </a:lnTo>
                <a:lnTo>
                  <a:pt x="181062" y="1128626"/>
                </a:lnTo>
                <a:lnTo>
                  <a:pt x="151532" y="1094931"/>
                </a:lnTo>
                <a:lnTo>
                  <a:pt x="124275" y="1059306"/>
                </a:lnTo>
                <a:lnTo>
                  <a:pt x="99405" y="1021865"/>
                </a:lnTo>
                <a:lnTo>
                  <a:pt x="77035" y="982721"/>
                </a:lnTo>
                <a:lnTo>
                  <a:pt x="57279" y="941987"/>
                </a:lnTo>
                <a:lnTo>
                  <a:pt x="40251" y="899777"/>
                </a:lnTo>
                <a:lnTo>
                  <a:pt x="26063" y="856205"/>
                </a:lnTo>
                <a:lnTo>
                  <a:pt x="14831" y="811383"/>
                </a:lnTo>
                <a:lnTo>
                  <a:pt x="6667" y="765426"/>
                </a:lnTo>
                <a:lnTo>
                  <a:pt x="1685" y="718447"/>
                </a:lnTo>
                <a:lnTo>
                  <a:pt x="0" y="6705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87067" y="5004815"/>
            <a:ext cx="7901940" cy="14310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97553" y="5458155"/>
            <a:ext cx="442404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85" dirty="0">
                <a:solidFill>
                  <a:srgbClr val="205D77"/>
                </a:solidFill>
                <a:latin typeface="Georgia"/>
                <a:cs typeface="Georgia"/>
              </a:rPr>
              <a:t>Беспрепятственный</a:t>
            </a:r>
            <a:r>
              <a:rPr sz="2600" b="1" spc="-135" dirty="0">
                <a:solidFill>
                  <a:srgbClr val="205D77"/>
                </a:solidFill>
                <a:latin typeface="Georgia"/>
                <a:cs typeface="Georgia"/>
              </a:rPr>
              <a:t> </a:t>
            </a:r>
            <a:r>
              <a:rPr sz="2600" b="1" spc="-130" dirty="0">
                <a:solidFill>
                  <a:srgbClr val="205D77"/>
                </a:solidFill>
                <a:latin typeface="Georgia"/>
                <a:cs typeface="Georgia"/>
              </a:rPr>
              <a:t>доступ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48511" y="5004815"/>
            <a:ext cx="1435608" cy="14356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95755" y="5032247"/>
            <a:ext cx="1341120" cy="134112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95755" y="5032247"/>
            <a:ext cx="1341120" cy="1341120"/>
          </a:xfrm>
          <a:custGeom>
            <a:avLst/>
            <a:gdLst/>
            <a:ahLst/>
            <a:cxnLst/>
            <a:rect l="l" t="t" r="r" b="b"/>
            <a:pathLst>
              <a:path w="1341120" h="1341120">
                <a:moveTo>
                  <a:pt x="0" y="670560"/>
                </a:moveTo>
                <a:lnTo>
                  <a:pt x="1683" y="622672"/>
                </a:lnTo>
                <a:lnTo>
                  <a:pt x="6659" y="575693"/>
                </a:lnTo>
                <a:lnTo>
                  <a:pt x="14812" y="529736"/>
                </a:lnTo>
                <a:lnTo>
                  <a:pt x="26031" y="484914"/>
                </a:lnTo>
                <a:lnTo>
                  <a:pt x="40201" y="441342"/>
                </a:lnTo>
                <a:lnTo>
                  <a:pt x="57208" y="399132"/>
                </a:lnTo>
                <a:lnTo>
                  <a:pt x="76940" y="358398"/>
                </a:lnTo>
                <a:lnTo>
                  <a:pt x="99283" y="319254"/>
                </a:lnTo>
                <a:lnTo>
                  <a:pt x="124123" y="281813"/>
                </a:lnTo>
                <a:lnTo>
                  <a:pt x="151347" y="246188"/>
                </a:lnTo>
                <a:lnTo>
                  <a:pt x="180842" y="212493"/>
                </a:lnTo>
                <a:lnTo>
                  <a:pt x="212493" y="180842"/>
                </a:lnTo>
                <a:lnTo>
                  <a:pt x="246188" y="151347"/>
                </a:lnTo>
                <a:lnTo>
                  <a:pt x="281813" y="124123"/>
                </a:lnTo>
                <a:lnTo>
                  <a:pt x="319254" y="99283"/>
                </a:lnTo>
                <a:lnTo>
                  <a:pt x="358398" y="76940"/>
                </a:lnTo>
                <a:lnTo>
                  <a:pt x="399132" y="57208"/>
                </a:lnTo>
                <a:lnTo>
                  <a:pt x="441342" y="40201"/>
                </a:lnTo>
                <a:lnTo>
                  <a:pt x="484914" y="26031"/>
                </a:lnTo>
                <a:lnTo>
                  <a:pt x="529736" y="14812"/>
                </a:lnTo>
                <a:lnTo>
                  <a:pt x="575693" y="6659"/>
                </a:lnTo>
                <a:lnTo>
                  <a:pt x="622672" y="1683"/>
                </a:lnTo>
                <a:lnTo>
                  <a:pt x="670560" y="0"/>
                </a:lnTo>
                <a:lnTo>
                  <a:pt x="718447" y="1683"/>
                </a:lnTo>
                <a:lnTo>
                  <a:pt x="765426" y="6659"/>
                </a:lnTo>
                <a:lnTo>
                  <a:pt x="811383" y="14812"/>
                </a:lnTo>
                <a:lnTo>
                  <a:pt x="856205" y="26031"/>
                </a:lnTo>
                <a:lnTo>
                  <a:pt x="899777" y="40201"/>
                </a:lnTo>
                <a:lnTo>
                  <a:pt x="941987" y="57208"/>
                </a:lnTo>
                <a:lnTo>
                  <a:pt x="982721" y="76940"/>
                </a:lnTo>
                <a:lnTo>
                  <a:pt x="1021865" y="99283"/>
                </a:lnTo>
                <a:lnTo>
                  <a:pt x="1059306" y="124123"/>
                </a:lnTo>
                <a:lnTo>
                  <a:pt x="1094931" y="151347"/>
                </a:lnTo>
                <a:lnTo>
                  <a:pt x="1128626" y="180842"/>
                </a:lnTo>
                <a:lnTo>
                  <a:pt x="1160277" y="212493"/>
                </a:lnTo>
                <a:lnTo>
                  <a:pt x="1189772" y="246188"/>
                </a:lnTo>
                <a:lnTo>
                  <a:pt x="1216996" y="281813"/>
                </a:lnTo>
                <a:lnTo>
                  <a:pt x="1241836" y="319254"/>
                </a:lnTo>
                <a:lnTo>
                  <a:pt x="1264179" y="358398"/>
                </a:lnTo>
                <a:lnTo>
                  <a:pt x="1283911" y="399132"/>
                </a:lnTo>
                <a:lnTo>
                  <a:pt x="1300918" y="441342"/>
                </a:lnTo>
                <a:lnTo>
                  <a:pt x="1315088" y="484914"/>
                </a:lnTo>
                <a:lnTo>
                  <a:pt x="1326307" y="529736"/>
                </a:lnTo>
                <a:lnTo>
                  <a:pt x="1334460" y="575693"/>
                </a:lnTo>
                <a:lnTo>
                  <a:pt x="1339436" y="622672"/>
                </a:lnTo>
                <a:lnTo>
                  <a:pt x="1341120" y="670560"/>
                </a:lnTo>
                <a:lnTo>
                  <a:pt x="1339436" y="718449"/>
                </a:lnTo>
                <a:lnTo>
                  <a:pt x="1334460" y="765429"/>
                </a:lnTo>
                <a:lnTo>
                  <a:pt x="1326307" y="811387"/>
                </a:lnTo>
                <a:lnTo>
                  <a:pt x="1315088" y="856209"/>
                </a:lnTo>
                <a:lnTo>
                  <a:pt x="1300918" y="899782"/>
                </a:lnTo>
                <a:lnTo>
                  <a:pt x="1283911" y="941992"/>
                </a:lnTo>
                <a:lnTo>
                  <a:pt x="1264179" y="982726"/>
                </a:lnTo>
                <a:lnTo>
                  <a:pt x="1241836" y="1021870"/>
                </a:lnTo>
                <a:lnTo>
                  <a:pt x="1216996" y="1059312"/>
                </a:lnTo>
                <a:lnTo>
                  <a:pt x="1189772" y="1094936"/>
                </a:lnTo>
                <a:lnTo>
                  <a:pt x="1160277" y="1128631"/>
                </a:lnTo>
                <a:lnTo>
                  <a:pt x="1128626" y="1160282"/>
                </a:lnTo>
                <a:lnTo>
                  <a:pt x="1094931" y="1189776"/>
                </a:lnTo>
                <a:lnTo>
                  <a:pt x="1059306" y="1216999"/>
                </a:lnTo>
                <a:lnTo>
                  <a:pt x="1021865" y="1241839"/>
                </a:lnTo>
                <a:lnTo>
                  <a:pt x="982721" y="1264181"/>
                </a:lnTo>
                <a:lnTo>
                  <a:pt x="941987" y="1283913"/>
                </a:lnTo>
                <a:lnTo>
                  <a:pt x="899777" y="1300920"/>
                </a:lnTo>
                <a:lnTo>
                  <a:pt x="856205" y="1315089"/>
                </a:lnTo>
                <a:lnTo>
                  <a:pt x="811383" y="1326307"/>
                </a:lnTo>
                <a:lnTo>
                  <a:pt x="765426" y="1334461"/>
                </a:lnTo>
                <a:lnTo>
                  <a:pt x="718447" y="1339436"/>
                </a:lnTo>
                <a:lnTo>
                  <a:pt x="670560" y="1341120"/>
                </a:lnTo>
                <a:lnTo>
                  <a:pt x="622672" y="1339436"/>
                </a:lnTo>
                <a:lnTo>
                  <a:pt x="575693" y="1334461"/>
                </a:lnTo>
                <a:lnTo>
                  <a:pt x="529736" y="1326307"/>
                </a:lnTo>
                <a:lnTo>
                  <a:pt x="484914" y="1315089"/>
                </a:lnTo>
                <a:lnTo>
                  <a:pt x="441342" y="1300920"/>
                </a:lnTo>
                <a:lnTo>
                  <a:pt x="399132" y="1283913"/>
                </a:lnTo>
                <a:lnTo>
                  <a:pt x="358398" y="1264181"/>
                </a:lnTo>
                <a:lnTo>
                  <a:pt x="319254" y="1241839"/>
                </a:lnTo>
                <a:lnTo>
                  <a:pt x="281813" y="1216999"/>
                </a:lnTo>
                <a:lnTo>
                  <a:pt x="246188" y="1189776"/>
                </a:lnTo>
                <a:lnTo>
                  <a:pt x="212493" y="1160282"/>
                </a:lnTo>
                <a:lnTo>
                  <a:pt x="180842" y="1128631"/>
                </a:lnTo>
                <a:lnTo>
                  <a:pt x="151347" y="1094936"/>
                </a:lnTo>
                <a:lnTo>
                  <a:pt x="124123" y="1059312"/>
                </a:lnTo>
                <a:lnTo>
                  <a:pt x="99283" y="1021870"/>
                </a:lnTo>
                <a:lnTo>
                  <a:pt x="76940" y="982726"/>
                </a:lnTo>
                <a:lnTo>
                  <a:pt x="57208" y="941992"/>
                </a:lnTo>
                <a:lnTo>
                  <a:pt x="40201" y="899782"/>
                </a:lnTo>
                <a:lnTo>
                  <a:pt x="26031" y="856209"/>
                </a:lnTo>
                <a:lnTo>
                  <a:pt x="14812" y="811387"/>
                </a:lnTo>
                <a:lnTo>
                  <a:pt x="6659" y="765429"/>
                </a:lnTo>
                <a:lnTo>
                  <a:pt x="1683" y="718449"/>
                </a:lnTo>
                <a:lnTo>
                  <a:pt x="0" y="6705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16008" y="3153663"/>
            <a:ext cx="2330894" cy="23318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94798" y="1180591"/>
            <a:ext cx="2125954" cy="212595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250043" y="4687481"/>
            <a:ext cx="1941956" cy="20487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1017" y="333883"/>
            <a:ext cx="7459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8400" algn="l"/>
              </a:tabLst>
            </a:pPr>
            <a:r>
              <a:rPr spc="-250" dirty="0"/>
              <a:t>ГИА-9</a:t>
            </a:r>
            <a:r>
              <a:rPr spc="-65" dirty="0"/>
              <a:t> </a:t>
            </a:r>
            <a:r>
              <a:rPr spc="-210" dirty="0"/>
              <a:t>:	</a:t>
            </a:r>
            <a:r>
              <a:rPr spc="-150" dirty="0"/>
              <a:t>увеличение </a:t>
            </a:r>
            <a:r>
              <a:rPr spc="-160" dirty="0"/>
              <a:t>продолжительности</a:t>
            </a:r>
            <a:r>
              <a:rPr spc="-30" dirty="0"/>
              <a:t> </a:t>
            </a:r>
            <a:r>
              <a:rPr spc="-160" dirty="0"/>
              <a:t>экзамена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37105" y="1703070"/>
            <a:ext cx="10073005" cy="42938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636905">
              <a:lnSpc>
                <a:spcPct val="100000"/>
              </a:lnSpc>
              <a:spcBef>
                <a:spcPts val="1300"/>
              </a:spcBef>
            </a:pPr>
            <a:r>
              <a:rPr sz="2400" b="1" dirty="0">
                <a:solidFill>
                  <a:srgbClr val="163D50"/>
                </a:solidFill>
                <a:latin typeface="Georgia"/>
                <a:cs typeface="Georgia"/>
              </a:rPr>
              <a:t>1. </a:t>
            </a:r>
            <a:r>
              <a:rPr sz="2400" b="1" spc="-190" dirty="0">
                <a:solidFill>
                  <a:srgbClr val="163D50"/>
                </a:solidFill>
                <a:latin typeface="Georgia"/>
                <a:cs typeface="Georgia"/>
              </a:rPr>
              <a:t>Для обучающихся </a:t>
            </a:r>
            <a:r>
              <a:rPr sz="2400" b="1" spc="-150" dirty="0">
                <a:solidFill>
                  <a:srgbClr val="163D50"/>
                </a:solidFill>
                <a:latin typeface="Georgia"/>
                <a:cs typeface="Georgia"/>
              </a:rPr>
              <a:t>с </a:t>
            </a:r>
            <a:r>
              <a:rPr sz="2400" b="1" spc="-300" dirty="0">
                <a:solidFill>
                  <a:srgbClr val="163D50"/>
                </a:solidFill>
                <a:latin typeface="Georgia"/>
                <a:cs typeface="Georgia"/>
              </a:rPr>
              <a:t>ОВЗ </a:t>
            </a:r>
            <a:r>
              <a:rPr sz="2400" b="1" spc="-210" dirty="0">
                <a:solidFill>
                  <a:srgbClr val="163D50"/>
                </a:solidFill>
                <a:latin typeface="Georgia"/>
                <a:cs typeface="Georgia"/>
              </a:rPr>
              <a:t>и </a:t>
            </a:r>
            <a:r>
              <a:rPr sz="2400" b="1" spc="-145" dirty="0">
                <a:solidFill>
                  <a:srgbClr val="163D50"/>
                </a:solidFill>
                <a:latin typeface="Georgia"/>
                <a:cs typeface="Georgia"/>
              </a:rPr>
              <a:t>детей-инвалидов,</a:t>
            </a:r>
            <a:r>
              <a:rPr sz="2400" b="1" spc="-22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b="1" spc="-165" dirty="0">
                <a:solidFill>
                  <a:srgbClr val="163D50"/>
                </a:solidFill>
                <a:latin typeface="Georgia"/>
                <a:cs typeface="Georgia"/>
              </a:rPr>
              <a:t>инвалидов:</a:t>
            </a:r>
            <a:endParaRPr sz="2400">
              <a:latin typeface="Georgia"/>
              <a:cs typeface="Georgia"/>
            </a:endParaRPr>
          </a:p>
          <a:p>
            <a:pPr marL="12700" marR="74930">
              <a:lnSpc>
                <a:spcPct val="100000"/>
              </a:lnSpc>
              <a:spcBef>
                <a:spcPts val="120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5" dirty="0">
                <a:solidFill>
                  <a:srgbClr val="163D50"/>
                </a:solidFill>
                <a:latin typeface="Georgia"/>
                <a:cs typeface="Georgia"/>
              </a:rPr>
              <a:t>итогового </a:t>
            </a:r>
            <a:r>
              <a:rPr sz="2400" spc="-20" dirty="0">
                <a:solidFill>
                  <a:srgbClr val="163D50"/>
                </a:solidFill>
                <a:latin typeface="Georgia"/>
                <a:cs typeface="Georgia"/>
              </a:rPr>
              <a:t>собеседования </a:t>
            </a:r>
            <a:r>
              <a:rPr sz="2400" spc="-60" dirty="0">
                <a:solidFill>
                  <a:srgbClr val="163D50"/>
                </a:solidFill>
                <a:latin typeface="Georgia"/>
                <a:cs typeface="Georgia"/>
              </a:rPr>
              <a:t>по </a:t>
            </a:r>
            <a:r>
              <a:rPr sz="2400" spc="-40" dirty="0">
                <a:solidFill>
                  <a:srgbClr val="163D50"/>
                </a:solidFill>
                <a:latin typeface="Georgia"/>
                <a:cs typeface="Georgia"/>
              </a:rPr>
              <a:t>русскому  </a:t>
            </a:r>
            <a:r>
              <a:rPr sz="2400" spc="-20" dirty="0">
                <a:solidFill>
                  <a:srgbClr val="163D50"/>
                </a:solidFill>
                <a:latin typeface="Georgia"/>
                <a:cs typeface="Georgia"/>
              </a:rPr>
              <a:t>языку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spc="-70" dirty="0">
                <a:solidFill>
                  <a:srgbClr val="163D50"/>
                </a:solidFill>
                <a:latin typeface="Georgia"/>
                <a:cs typeface="Georgia"/>
              </a:rPr>
              <a:t>30</a:t>
            </a:r>
            <a:r>
              <a:rPr sz="2400" spc="-11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минут;</a:t>
            </a:r>
            <a:endParaRPr sz="24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экзамена </a:t>
            </a:r>
            <a:r>
              <a:rPr sz="2400" spc="-55" dirty="0">
                <a:solidFill>
                  <a:srgbClr val="163D50"/>
                </a:solidFill>
                <a:latin typeface="Georgia"/>
                <a:cs typeface="Georgia"/>
              </a:rPr>
              <a:t>по </a:t>
            </a: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учебному </a:t>
            </a:r>
            <a:r>
              <a:rPr sz="2400" spc="-10" dirty="0">
                <a:solidFill>
                  <a:srgbClr val="163D50"/>
                </a:solidFill>
                <a:latin typeface="Georgia"/>
                <a:cs typeface="Georgia"/>
              </a:rPr>
              <a:t>предмету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spc="65" dirty="0">
                <a:solidFill>
                  <a:srgbClr val="163D50"/>
                </a:solidFill>
                <a:latin typeface="Georgia"/>
                <a:cs typeface="Georgia"/>
              </a:rPr>
              <a:t>1,5  </a:t>
            </a:r>
            <a:r>
              <a:rPr sz="2400" spc="-55" dirty="0">
                <a:solidFill>
                  <a:srgbClr val="163D50"/>
                </a:solidFill>
                <a:latin typeface="Georgia"/>
                <a:cs typeface="Georgia"/>
              </a:rPr>
              <a:t>часа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buClr>
                <a:srgbClr val="163D50"/>
              </a:buClr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63D50"/>
              </a:buClr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546100">
              <a:lnSpc>
                <a:spcPct val="100000"/>
              </a:lnSpc>
            </a:pPr>
            <a:r>
              <a:rPr sz="2400" b="1" spc="-165" dirty="0">
                <a:solidFill>
                  <a:srgbClr val="163D50"/>
                </a:solidFill>
                <a:latin typeface="Georgia"/>
                <a:cs typeface="Georgia"/>
              </a:rPr>
              <a:t>2. </a:t>
            </a:r>
            <a:r>
              <a:rPr sz="2400" b="1" spc="-190" dirty="0">
                <a:solidFill>
                  <a:srgbClr val="163D50"/>
                </a:solidFill>
                <a:latin typeface="Georgia"/>
                <a:cs typeface="Georgia"/>
              </a:rPr>
              <a:t>Для обучающихся </a:t>
            </a:r>
            <a:r>
              <a:rPr sz="2400" b="1" spc="-18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b="1" spc="-200" dirty="0">
                <a:solidFill>
                  <a:srgbClr val="163D50"/>
                </a:solidFill>
                <a:latin typeface="Georgia"/>
                <a:cs typeface="Georgia"/>
              </a:rPr>
              <a:t>дому, </a:t>
            </a:r>
            <a:r>
              <a:rPr sz="2400" b="1" spc="-150" dirty="0">
                <a:solidFill>
                  <a:srgbClr val="163D50"/>
                </a:solidFill>
                <a:latin typeface="Georgia"/>
                <a:cs typeface="Georgia"/>
              </a:rPr>
              <a:t>в </a:t>
            </a:r>
            <a:r>
              <a:rPr sz="2400" b="1" spc="-175" dirty="0">
                <a:solidFill>
                  <a:srgbClr val="163D50"/>
                </a:solidFill>
                <a:latin typeface="Georgia"/>
                <a:cs typeface="Georgia"/>
              </a:rPr>
              <a:t>медицинских</a:t>
            </a:r>
            <a:r>
              <a:rPr sz="2400" b="1" spc="12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b="1" spc="-180" dirty="0">
                <a:solidFill>
                  <a:srgbClr val="163D50"/>
                </a:solidFill>
                <a:latin typeface="Georgia"/>
                <a:cs typeface="Georgia"/>
              </a:rPr>
              <a:t>организациях:</a:t>
            </a:r>
            <a:endParaRPr sz="2400">
              <a:latin typeface="Georgia"/>
              <a:cs typeface="Georgia"/>
            </a:endParaRPr>
          </a:p>
          <a:p>
            <a:pPr marL="120014" indent="-107314">
              <a:lnSpc>
                <a:spcPct val="100000"/>
              </a:lnSpc>
              <a:spcBef>
                <a:spcPts val="54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5" dirty="0">
                <a:solidFill>
                  <a:srgbClr val="163D50"/>
                </a:solidFill>
                <a:latin typeface="Georgia"/>
                <a:cs typeface="Georgia"/>
              </a:rPr>
              <a:t>итогового </a:t>
            </a:r>
            <a:r>
              <a:rPr sz="2400" spc="-20" dirty="0">
                <a:solidFill>
                  <a:srgbClr val="163D50"/>
                </a:solidFill>
                <a:latin typeface="Georgia"/>
                <a:cs typeface="Georgia"/>
              </a:rPr>
              <a:t>собеседования </a:t>
            </a:r>
            <a:r>
              <a:rPr sz="2400" spc="-60" dirty="0">
                <a:solidFill>
                  <a:srgbClr val="163D50"/>
                </a:solidFill>
                <a:latin typeface="Georgia"/>
                <a:cs typeface="Georgia"/>
              </a:rPr>
              <a:t>по</a:t>
            </a:r>
            <a:r>
              <a:rPr sz="2400" spc="-16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40" dirty="0">
                <a:solidFill>
                  <a:srgbClr val="163D50"/>
                </a:solidFill>
                <a:latin typeface="Georgia"/>
                <a:cs typeface="Georgia"/>
              </a:rPr>
              <a:t>русскому</a:t>
            </a:r>
            <a:endParaRPr sz="2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языку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spc="-70" dirty="0">
                <a:solidFill>
                  <a:srgbClr val="163D50"/>
                </a:solidFill>
                <a:latin typeface="Georgia"/>
                <a:cs typeface="Georgia"/>
              </a:rPr>
              <a:t>30</a:t>
            </a:r>
            <a:r>
              <a:rPr sz="2400" spc="-11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15" dirty="0">
                <a:solidFill>
                  <a:srgbClr val="163D50"/>
                </a:solidFill>
                <a:latin typeface="Georgia"/>
                <a:cs typeface="Georgia"/>
              </a:rPr>
              <a:t>минут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594" y="272618"/>
            <a:ext cx="10123805" cy="6046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100"/>
              </a:spcBef>
            </a:pPr>
            <a:r>
              <a:rPr sz="2400" b="1" spc="-105" dirty="0">
                <a:solidFill>
                  <a:srgbClr val="163D50"/>
                </a:solidFill>
                <a:latin typeface="Georgia"/>
                <a:cs typeface="Georgia"/>
              </a:rPr>
              <a:t>ГИА-11 </a:t>
            </a:r>
            <a:r>
              <a:rPr sz="2400" b="1" spc="-210" dirty="0">
                <a:solidFill>
                  <a:srgbClr val="163D50"/>
                </a:solidFill>
                <a:latin typeface="Georgia"/>
                <a:cs typeface="Georgia"/>
              </a:rPr>
              <a:t>: </a:t>
            </a:r>
            <a:r>
              <a:rPr sz="2400" b="1" spc="-14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b="1" spc="-160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</a:t>
            </a:r>
            <a:r>
              <a:rPr sz="2400" b="1" spc="-25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b="1" spc="-160" dirty="0">
                <a:solidFill>
                  <a:srgbClr val="163D50"/>
                </a:solidFill>
                <a:latin typeface="Georgia"/>
                <a:cs typeface="Georgia"/>
              </a:rPr>
              <a:t>экзамена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5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</a:pPr>
            <a:r>
              <a:rPr sz="2400" b="1" spc="5" dirty="0">
                <a:solidFill>
                  <a:srgbClr val="163D50"/>
                </a:solidFill>
                <a:latin typeface="Georgia"/>
                <a:cs typeface="Georgia"/>
              </a:rPr>
              <a:t>1. </a:t>
            </a:r>
            <a:r>
              <a:rPr sz="2400" b="1" spc="-190" dirty="0">
                <a:solidFill>
                  <a:srgbClr val="163D50"/>
                </a:solidFill>
                <a:latin typeface="Georgia"/>
                <a:cs typeface="Georgia"/>
              </a:rPr>
              <a:t>Для обучающихся </a:t>
            </a:r>
            <a:r>
              <a:rPr sz="2400" b="1" spc="-150" dirty="0">
                <a:solidFill>
                  <a:srgbClr val="163D50"/>
                </a:solidFill>
                <a:latin typeface="Georgia"/>
                <a:cs typeface="Georgia"/>
              </a:rPr>
              <a:t>с </a:t>
            </a:r>
            <a:r>
              <a:rPr sz="2400" b="1" spc="-300" dirty="0">
                <a:solidFill>
                  <a:srgbClr val="163D50"/>
                </a:solidFill>
                <a:latin typeface="Georgia"/>
                <a:cs typeface="Georgia"/>
              </a:rPr>
              <a:t>ОВЗ </a:t>
            </a:r>
            <a:r>
              <a:rPr sz="2400" b="1" spc="-210" dirty="0">
                <a:solidFill>
                  <a:srgbClr val="163D50"/>
                </a:solidFill>
                <a:latin typeface="Georgia"/>
                <a:cs typeface="Georgia"/>
              </a:rPr>
              <a:t>и </a:t>
            </a:r>
            <a:r>
              <a:rPr sz="2400" b="1" spc="-145" dirty="0">
                <a:solidFill>
                  <a:srgbClr val="163D50"/>
                </a:solidFill>
                <a:latin typeface="Georgia"/>
                <a:cs typeface="Georgia"/>
              </a:rPr>
              <a:t>детей-инвалидов,</a:t>
            </a:r>
            <a:r>
              <a:rPr sz="2400" b="1" spc="-23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b="1" spc="-165" dirty="0">
                <a:solidFill>
                  <a:srgbClr val="163D50"/>
                </a:solidFill>
                <a:latin typeface="Georgia"/>
                <a:cs typeface="Georgia"/>
              </a:rPr>
              <a:t>инвалидов:</a:t>
            </a:r>
            <a:endParaRPr sz="2400">
              <a:latin typeface="Georgia"/>
              <a:cs typeface="Georgia"/>
            </a:endParaRPr>
          </a:p>
          <a:p>
            <a:pPr marL="641985" indent="-34290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5" dirty="0">
                <a:solidFill>
                  <a:srgbClr val="163D50"/>
                </a:solidFill>
                <a:latin typeface="Georgia"/>
                <a:cs typeface="Georgia"/>
              </a:rPr>
              <a:t>итогового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сочинения</a:t>
            </a:r>
            <a:r>
              <a:rPr sz="2400" spc="-12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(изложения)</a:t>
            </a:r>
            <a:endParaRPr sz="2400">
              <a:latin typeface="Georgia"/>
              <a:cs typeface="Georgia"/>
            </a:endParaRPr>
          </a:p>
          <a:p>
            <a:pPr marL="641985">
              <a:lnSpc>
                <a:spcPct val="100000"/>
              </a:lnSpc>
              <a:spcBef>
                <a:spcPts val="1440"/>
              </a:spcBef>
            </a:pP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spc="65" dirty="0">
                <a:solidFill>
                  <a:srgbClr val="163D50"/>
                </a:solidFill>
                <a:latin typeface="Georgia"/>
                <a:cs typeface="Georgia"/>
              </a:rPr>
              <a:t>1,5</a:t>
            </a:r>
            <a:r>
              <a:rPr sz="2400" spc="-8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65" dirty="0">
                <a:solidFill>
                  <a:srgbClr val="163D50"/>
                </a:solidFill>
                <a:latin typeface="Georgia"/>
                <a:cs typeface="Georgia"/>
              </a:rPr>
              <a:t>часа;</a:t>
            </a:r>
            <a:endParaRPr sz="2400">
              <a:latin typeface="Georgia"/>
              <a:cs typeface="Georgia"/>
            </a:endParaRPr>
          </a:p>
          <a:p>
            <a:pPr marL="641985" marR="5080" indent="-34290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экзамена </a:t>
            </a:r>
            <a:r>
              <a:rPr sz="2400" spc="-55" dirty="0">
                <a:solidFill>
                  <a:srgbClr val="163D50"/>
                </a:solidFill>
                <a:latin typeface="Georgia"/>
                <a:cs typeface="Georgia"/>
              </a:rPr>
              <a:t>по </a:t>
            </a: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учебному </a:t>
            </a:r>
            <a:r>
              <a:rPr sz="2400" spc="-10" dirty="0">
                <a:solidFill>
                  <a:srgbClr val="163D50"/>
                </a:solidFill>
                <a:latin typeface="Georgia"/>
                <a:cs typeface="Georgia"/>
              </a:rPr>
              <a:t>предмету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на  </a:t>
            </a:r>
            <a:r>
              <a:rPr sz="2400" spc="65" dirty="0">
                <a:solidFill>
                  <a:srgbClr val="163D50"/>
                </a:solidFill>
                <a:latin typeface="Georgia"/>
                <a:cs typeface="Georgia"/>
              </a:rPr>
              <a:t>1,5</a:t>
            </a:r>
            <a:r>
              <a:rPr sz="2400" spc="-8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65" dirty="0">
                <a:solidFill>
                  <a:srgbClr val="163D50"/>
                </a:solidFill>
                <a:latin typeface="Georgia"/>
                <a:cs typeface="Georgia"/>
              </a:rPr>
              <a:t>часа;</a:t>
            </a:r>
            <a:endParaRPr sz="2400">
              <a:latin typeface="Georgia"/>
              <a:cs typeface="Georgia"/>
            </a:endParaRPr>
          </a:p>
          <a:p>
            <a:pPr marL="641985" marR="852169" indent="-342900">
              <a:lnSpc>
                <a:spcPct val="150000"/>
              </a:lnSpc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175" dirty="0">
                <a:solidFill>
                  <a:srgbClr val="163D50"/>
                </a:solidFill>
                <a:latin typeface="Georgia"/>
                <a:cs typeface="Georgia"/>
              </a:rPr>
              <a:t>ЕГЭ </a:t>
            </a:r>
            <a:r>
              <a:rPr sz="2400" spc="-55" dirty="0">
                <a:solidFill>
                  <a:srgbClr val="163D50"/>
                </a:solidFill>
                <a:latin typeface="Georgia"/>
                <a:cs typeface="Georgia"/>
              </a:rPr>
              <a:t>по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иностранным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языкам  </a:t>
            </a:r>
            <a:r>
              <a:rPr sz="2400" spc="-20" dirty="0">
                <a:solidFill>
                  <a:srgbClr val="163D50"/>
                </a:solidFill>
                <a:latin typeface="Georgia"/>
                <a:cs typeface="Georgia"/>
              </a:rPr>
              <a:t>(раздел </a:t>
            </a:r>
            <a:r>
              <a:rPr sz="2400" spc="-75" dirty="0">
                <a:solidFill>
                  <a:srgbClr val="163D50"/>
                </a:solidFill>
                <a:latin typeface="Georgia"/>
                <a:cs typeface="Georgia"/>
              </a:rPr>
              <a:t>«Говорение») </a:t>
            </a:r>
            <a:r>
              <a:rPr sz="2400" spc="340" dirty="0">
                <a:solidFill>
                  <a:srgbClr val="163D50"/>
                </a:solidFill>
                <a:latin typeface="Georgia"/>
                <a:cs typeface="Georgia"/>
              </a:rPr>
              <a:t>—</a:t>
            </a:r>
            <a:r>
              <a:rPr sz="2400" spc="-10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spc="-70" dirty="0">
                <a:solidFill>
                  <a:srgbClr val="163D50"/>
                </a:solidFill>
                <a:latin typeface="Georgia"/>
                <a:cs typeface="Georgia"/>
              </a:rPr>
              <a:t>30 </a:t>
            </a:r>
            <a:r>
              <a:rPr sz="2400" spc="-15" dirty="0">
                <a:solidFill>
                  <a:srgbClr val="163D50"/>
                </a:solidFill>
                <a:latin typeface="Georgia"/>
                <a:cs typeface="Georgia"/>
              </a:rPr>
              <a:t>минут</a:t>
            </a:r>
            <a:endParaRPr sz="2400">
              <a:latin typeface="Georgia"/>
              <a:cs typeface="Georgia"/>
            </a:endParaRPr>
          </a:p>
          <a:p>
            <a:pPr marL="330200" indent="-317500">
              <a:lnSpc>
                <a:spcPct val="100000"/>
              </a:lnSpc>
              <a:spcBef>
                <a:spcPts val="1445"/>
              </a:spcBef>
              <a:buAutoNum type="arabicPeriod" startAt="2"/>
              <a:tabLst>
                <a:tab pos="330835" algn="l"/>
              </a:tabLst>
            </a:pPr>
            <a:r>
              <a:rPr sz="2400" b="1" spc="-190" dirty="0">
                <a:solidFill>
                  <a:srgbClr val="163D50"/>
                </a:solidFill>
                <a:latin typeface="Georgia"/>
                <a:cs typeface="Georgia"/>
              </a:rPr>
              <a:t>Для обучающихся </a:t>
            </a:r>
            <a:r>
              <a:rPr sz="2400" b="1" spc="-185" dirty="0">
                <a:solidFill>
                  <a:srgbClr val="163D50"/>
                </a:solidFill>
                <a:latin typeface="Georgia"/>
                <a:cs typeface="Georgia"/>
              </a:rPr>
              <a:t>на </a:t>
            </a:r>
            <a:r>
              <a:rPr sz="2400" b="1" spc="-200" dirty="0">
                <a:solidFill>
                  <a:srgbClr val="163D50"/>
                </a:solidFill>
                <a:latin typeface="Georgia"/>
                <a:cs typeface="Georgia"/>
              </a:rPr>
              <a:t>дому, </a:t>
            </a:r>
            <a:r>
              <a:rPr sz="2400" b="1" spc="-150" dirty="0">
                <a:solidFill>
                  <a:srgbClr val="163D50"/>
                </a:solidFill>
                <a:latin typeface="Georgia"/>
                <a:cs typeface="Georgia"/>
              </a:rPr>
              <a:t>в </a:t>
            </a:r>
            <a:r>
              <a:rPr sz="2400" b="1" spc="-175" dirty="0">
                <a:solidFill>
                  <a:srgbClr val="163D50"/>
                </a:solidFill>
                <a:latin typeface="Georgia"/>
                <a:cs typeface="Georgia"/>
              </a:rPr>
              <a:t>медицинских</a:t>
            </a:r>
            <a:r>
              <a:rPr sz="2400" b="1" spc="2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b="1" spc="-180" dirty="0">
                <a:solidFill>
                  <a:srgbClr val="163D50"/>
                </a:solidFill>
                <a:latin typeface="Georgia"/>
                <a:cs typeface="Georgia"/>
              </a:rPr>
              <a:t>организациях:</a:t>
            </a:r>
            <a:endParaRPr sz="2400">
              <a:latin typeface="Georgia"/>
              <a:cs typeface="Georgia"/>
            </a:endParaRPr>
          </a:p>
          <a:p>
            <a:pPr marL="641985" marR="68580" lvl="1" indent="-342900">
              <a:lnSpc>
                <a:spcPts val="4320"/>
              </a:lnSpc>
              <a:spcBef>
                <a:spcPts val="380"/>
              </a:spcBef>
              <a:buFont typeface="Arial"/>
              <a:buChar char="•"/>
              <a:tabLst>
                <a:tab pos="641985" algn="l"/>
                <a:tab pos="642620" algn="l"/>
              </a:tabLst>
            </a:pPr>
            <a:r>
              <a:rPr sz="2400" spc="-25" dirty="0">
                <a:solidFill>
                  <a:srgbClr val="163D50"/>
                </a:solidFill>
                <a:latin typeface="Georgia"/>
                <a:cs typeface="Georgia"/>
              </a:rPr>
              <a:t>увеличение </a:t>
            </a:r>
            <a:r>
              <a:rPr sz="2400" spc="-35" dirty="0">
                <a:solidFill>
                  <a:srgbClr val="163D50"/>
                </a:solidFill>
                <a:latin typeface="Georgia"/>
                <a:cs typeface="Georgia"/>
              </a:rPr>
              <a:t>продолжительности </a:t>
            </a:r>
            <a:r>
              <a:rPr sz="2400" spc="-5" dirty="0">
                <a:solidFill>
                  <a:srgbClr val="163D50"/>
                </a:solidFill>
                <a:latin typeface="Georgia"/>
                <a:cs typeface="Georgia"/>
              </a:rPr>
              <a:t>итогового </a:t>
            </a:r>
            <a:r>
              <a:rPr sz="2400" spc="-45" dirty="0">
                <a:solidFill>
                  <a:srgbClr val="163D50"/>
                </a:solidFill>
                <a:latin typeface="Georgia"/>
                <a:cs typeface="Georgia"/>
              </a:rPr>
              <a:t>сочинения (изложения)  на </a:t>
            </a:r>
            <a:r>
              <a:rPr sz="2400" spc="65" dirty="0">
                <a:solidFill>
                  <a:srgbClr val="163D50"/>
                </a:solidFill>
                <a:latin typeface="Georgia"/>
                <a:cs typeface="Georgia"/>
              </a:rPr>
              <a:t>1,5</a:t>
            </a:r>
            <a:r>
              <a:rPr sz="2400" spc="-7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400" spc="-60" dirty="0">
                <a:solidFill>
                  <a:srgbClr val="163D50"/>
                </a:solidFill>
                <a:latin typeface="Georgia"/>
                <a:cs typeface="Georgia"/>
              </a:rPr>
              <a:t>часа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984" y="1556003"/>
            <a:ext cx="4998720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37047" y="1280159"/>
            <a:ext cx="3203448" cy="5059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84291" y="1307591"/>
            <a:ext cx="3108960" cy="49651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84291" y="1307591"/>
            <a:ext cx="3108960" cy="4965700"/>
          </a:xfrm>
          <a:custGeom>
            <a:avLst/>
            <a:gdLst/>
            <a:ahLst/>
            <a:cxnLst/>
            <a:rect l="l" t="t" r="r" b="b"/>
            <a:pathLst>
              <a:path w="3108959" h="4965700">
                <a:moveTo>
                  <a:pt x="0" y="149606"/>
                </a:moveTo>
                <a:lnTo>
                  <a:pt x="7634" y="102347"/>
                </a:lnTo>
                <a:lnTo>
                  <a:pt x="28886" y="61283"/>
                </a:lnTo>
                <a:lnTo>
                  <a:pt x="61283" y="28886"/>
                </a:lnTo>
                <a:lnTo>
                  <a:pt x="102347" y="7634"/>
                </a:lnTo>
                <a:lnTo>
                  <a:pt x="149606" y="0"/>
                </a:lnTo>
                <a:lnTo>
                  <a:pt x="2959354" y="0"/>
                </a:lnTo>
                <a:lnTo>
                  <a:pt x="3006612" y="7634"/>
                </a:lnTo>
                <a:lnTo>
                  <a:pt x="3047676" y="28886"/>
                </a:lnTo>
                <a:lnTo>
                  <a:pt x="3080073" y="61283"/>
                </a:lnTo>
                <a:lnTo>
                  <a:pt x="3101325" y="102347"/>
                </a:lnTo>
                <a:lnTo>
                  <a:pt x="3108960" y="149606"/>
                </a:lnTo>
                <a:lnTo>
                  <a:pt x="3108960" y="4815522"/>
                </a:lnTo>
                <a:lnTo>
                  <a:pt x="3101325" y="4862831"/>
                </a:lnTo>
                <a:lnTo>
                  <a:pt x="3080073" y="4903917"/>
                </a:lnTo>
                <a:lnTo>
                  <a:pt x="3047676" y="4936315"/>
                </a:lnTo>
                <a:lnTo>
                  <a:pt x="3006612" y="4957562"/>
                </a:lnTo>
                <a:lnTo>
                  <a:pt x="2959354" y="4965192"/>
                </a:lnTo>
                <a:lnTo>
                  <a:pt x="149606" y="4965192"/>
                </a:lnTo>
                <a:lnTo>
                  <a:pt x="102347" y="4957562"/>
                </a:lnTo>
                <a:lnTo>
                  <a:pt x="61283" y="4936315"/>
                </a:lnTo>
                <a:lnTo>
                  <a:pt x="28886" y="4903917"/>
                </a:lnTo>
                <a:lnTo>
                  <a:pt x="7634" y="4862831"/>
                </a:lnTo>
                <a:lnTo>
                  <a:pt x="0" y="4815522"/>
                </a:lnTo>
                <a:lnTo>
                  <a:pt x="0" y="149606"/>
                </a:lnTo>
                <a:close/>
              </a:path>
            </a:pathLst>
          </a:custGeom>
          <a:ln w="9144">
            <a:solidFill>
              <a:srgbClr val="2879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75892" y="201294"/>
            <a:ext cx="5017135" cy="62865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605"/>
              </a:spcBef>
            </a:pPr>
            <a:r>
              <a:rPr sz="2200" b="1" spc="-165" dirty="0">
                <a:solidFill>
                  <a:srgbClr val="163D50"/>
                </a:solidFill>
                <a:latin typeface="Georgia"/>
                <a:cs typeface="Georgia"/>
              </a:rPr>
              <a:t>Участники </a:t>
            </a:r>
            <a:r>
              <a:rPr sz="2200" b="1" spc="-305" dirty="0">
                <a:solidFill>
                  <a:srgbClr val="163D50"/>
                </a:solidFill>
                <a:latin typeface="Georgia"/>
                <a:cs typeface="Georgia"/>
              </a:rPr>
              <a:t>ГИА </a:t>
            </a:r>
            <a:r>
              <a:rPr sz="2200" b="1" spc="-160" dirty="0">
                <a:solidFill>
                  <a:srgbClr val="163D50"/>
                </a:solidFill>
                <a:latin typeface="Georgia"/>
                <a:cs typeface="Georgia"/>
              </a:rPr>
              <a:t>(обучающиеся </a:t>
            </a:r>
            <a:r>
              <a:rPr sz="2200" b="1" spc="-140" dirty="0">
                <a:solidFill>
                  <a:srgbClr val="163D50"/>
                </a:solidFill>
                <a:latin typeface="Georgia"/>
                <a:cs typeface="Georgia"/>
              </a:rPr>
              <a:t>с </a:t>
            </a:r>
            <a:r>
              <a:rPr sz="2200" b="1" spc="-235" dirty="0">
                <a:solidFill>
                  <a:srgbClr val="163D50"/>
                </a:solidFill>
                <a:latin typeface="Georgia"/>
                <a:cs typeface="Georgia"/>
              </a:rPr>
              <a:t>ОВЗ)  </a:t>
            </a:r>
            <a:r>
              <a:rPr sz="2200" b="1" spc="-175" dirty="0">
                <a:solidFill>
                  <a:srgbClr val="163D50"/>
                </a:solidFill>
                <a:latin typeface="Georgia"/>
                <a:cs typeface="Georgia"/>
              </a:rPr>
              <a:t>необходимые</a:t>
            </a:r>
            <a:r>
              <a:rPr sz="2200" b="1" spc="-5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2200" b="1" spc="-145" dirty="0">
                <a:solidFill>
                  <a:srgbClr val="163D50"/>
                </a:solidFill>
                <a:latin typeface="Georgia"/>
                <a:cs typeface="Georgia"/>
              </a:rPr>
              <a:t>документы: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2158" y="1668017"/>
            <a:ext cx="4483735" cy="551815"/>
          </a:xfrm>
          <a:custGeom>
            <a:avLst/>
            <a:gdLst/>
            <a:ahLst/>
            <a:cxnLst/>
            <a:rect l="l" t="t" r="r" b="b"/>
            <a:pathLst>
              <a:path w="4483735" h="551814">
                <a:moveTo>
                  <a:pt x="4405503" y="0"/>
                </a:moveTo>
                <a:lnTo>
                  <a:pt x="78130" y="0"/>
                </a:lnTo>
                <a:lnTo>
                  <a:pt x="47716" y="6131"/>
                </a:lnTo>
                <a:lnTo>
                  <a:pt x="22882" y="22860"/>
                </a:lnTo>
                <a:lnTo>
                  <a:pt x="6139" y="47684"/>
                </a:lnTo>
                <a:lnTo>
                  <a:pt x="0" y="78105"/>
                </a:lnTo>
                <a:lnTo>
                  <a:pt x="0" y="473583"/>
                </a:lnTo>
                <a:lnTo>
                  <a:pt x="6139" y="504003"/>
                </a:lnTo>
                <a:lnTo>
                  <a:pt x="22882" y="528827"/>
                </a:lnTo>
                <a:lnTo>
                  <a:pt x="47716" y="545556"/>
                </a:lnTo>
                <a:lnTo>
                  <a:pt x="78130" y="551688"/>
                </a:lnTo>
                <a:lnTo>
                  <a:pt x="4405503" y="551688"/>
                </a:lnTo>
                <a:lnTo>
                  <a:pt x="4435923" y="545556"/>
                </a:lnTo>
                <a:lnTo>
                  <a:pt x="4460747" y="528827"/>
                </a:lnTo>
                <a:lnTo>
                  <a:pt x="4477476" y="504003"/>
                </a:lnTo>
                <a:lnTo>
                  <a:pt x="4483608" y="473583"/>
                </a:lnTo>
                <a:lnTo>
                  <a:pt x="4483608" y="78105"/>
                </a:lnTo>
                <a:lnTo>
                  <a:pt x="4477476" y="47684"/>
                </a:lnTo>
                <a:lnTo>
                  <a:pt x="4460747" y="22860"/>
                </a:lnTo>
                <a:lnTo>
                  <a:pt x="4435923" y="6131"/>
                </a:lnTo>
                <a:lnTo>
                  <a:pt x="4405503" y="0"/>
                </a:lnTo>
                <a:close/>
              </a:path>
            </a:pathLst>
          </a:custGeom>
          <a:solidFill>
            <a:srgbClr val="2C7B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0600" y="1740534"/>
            <a:ext cx="322846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95" dirty="0">
                <a:solidFill>
                  <a:srgbClr val="FFFFFF"/>
                </a:solidFill>
                <a:latin typeface="Georgia"/>
                <a:cs typeface="Georgia"/>
              </a:rPr>
              <a:t>Обучающиеся </a:t>
            </a:r>
            <a:r>
              <a:rPr sz="2400" b="1" spc="-150" dirty="0">
                <a:solidFill>
                  <a:srgbClr val="FFFFFF"/>
                </a:solidFill>
                <a:latin typeface="Georgia"/>
                <a:cs typeface="Georgia"/>
              </a:rPr>
              <a:t>с</a:t>
            </a:r>
            <a:r>
              <a:rPr sz="2400" b="1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400" b="1" spc="-300" dirty="0">
                <a:solidFill>
                  <a:srgbClr val="FFFFFF"/>
                </a:solidFill>
                <a:latin typeface="Georgia"/>
                <a:cs typeface="Georgia"/>
              </a:rPr>
              <a:t>ОВЗ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30340" y="5416930"/>
            <a:ext cx="278891" cy="284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04915" y="5494121"/>
            <a:ext cx="13652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290" dirty="0">
                <a:solidFill>
                  <a:srgbClr val="001F5F"/>
                </a:solidFill>
                <a:latin typeface="Georgia"/>
                <a:cs typeface="Georgia"/>
              </a:rPr>
              <a:t>М</a:t>
            </a:r>
            <a:r>
              <a:rPr sz="1600" b="1" spc="-105" dirty="0">
                <a:solidFill>
                  <a:srgbClr val="001F5F"/>
                </a:solidFill>
                <a:latin typeface="Georgia"/>
                <a:cs typeface="Georgia"/>
              </a:rPr>
              <a:t>едиц</a:t>
            </a:r>
            <a:r>
              <a:rPr sz="1600" b="1" spc="-11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1600" b="1" spc="-150" dirty="0">
                <a:solidFill>
                  <a:srgbClr val="001F5F"/>
                </a:solidFill>
                <a:latin typeface="Georgia"/>
                <a:cs typeface="Georgia"/>
              </a:rPr>
              <a:t>н</a:t>
            </a:r>
            <a:r>
              <a:rPr sz="1600" b="1" spc="-120" dirty="0">
                <a:solidFill>
                  <a:srgbClr val="001F5F"/>
                </a:solidFill>
                <a:latin typeface="Georgia"/>
                <a:cs typeface="Georgia"/>
              </a:rPr>
              <a:t>ск</a:t>
            </a:r>
            <a:r>
              <a:rPr sz="1600" b="1" spc="-70" dirty="0">
                <a:solidFill>
                  <a:srgbClr val="001F5F"/>
                </a:solidFill>
                <a:latin typeface="Georgia"/>
                <a:cs typeface="Georgia"/>
              </a:rPr>
              <a:t>ое  </a:t>
            </a:r>
            <a:r>
              <a:rPr sz="1600" b="1" spc="-120" dirty="0">
                <a:solidFill>
                  <a:srgbClr val="001F5F"/>
                </a:solidFill>
                <a:latin typeface="Georgia"/>
                <a:cs typeface="Georgia"/>
              </a:rPr>
              <a:t>заключение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4236" y="2304288"/>
            <a:ext cx="2468880" cy="33223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0143" y="2330195"/>
            <a:ext cx="2362200" cy="32156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19388" y="437387"/>
            <a:ext cx="3364992" cy="6019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26523" y="347472"/>
            <a:ext cx="1988820" cy="9387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81109" y="479298"/>
            <a:ext cx="3241675" cy="478790"/>
          </a:xfrm>
          <a:custGeom>
            <a:avLst/>
            <a:gdLst/>
            <a:ahLst/>
            <a:cxnLst/>
            <a:rect l="l" t="t" r="r" b="b"/>
            <a:pathLst>
              <a:path w="3241675" h="478790">
                <a:moveTo>
                  <a:pt x="3241548" y="0"/>
                </a:moveTo>
                <a:lnTo>
                  <a:pt x="79756" y="0"/>
                </a:lnTo>
                <a:lnTo>
                  <a:pt x="0" y="79755"/>
                </a:lnTo>
                <a:lnTo>
                  <a:pt x="0" y="478536"/>
                </a:lnTo>
                <a:lnTo>
                  <a:pt x="3241548" y="478536"/>
                </a:lnTo>
                <a:lnTo>
                  <a:pt x="3241548" y="0"/>
                </a:lnTo>
                <a:close/>
              </a:path>
            </a:pathLst>
          </a:custGeom>
          <a:solidFill>
            <a:srgbClr val="E175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81109" y="479298"/>
            <a:ext cx="3241675" cy="478790"/>
          </a:xfrm>
          <a:custGeom>
            <a:avLst/>
            <a:gdLst/>
            <a:ahLst/>
            <a:cxnLst/>
            <a:rect l="l" t="t" r="r" b="b"/>
            <a:pathLst>
              <a:path w="3241675" h="478790">
                <a:moveTo>
                  <a:pt x="3241548" y="0"/>
                </a:moveTo>
                <a:lnTo>
                  <a:pt x="79756" y="0"/>
                </a:lnTo>
                <a:lnTo>
                  <a:pt x="0" y="79755"/>
                </a:lnTo>
                <a:lnTo>
                  <a:pt x="0" y="478536"/>
                </a:lnTo>
                <a:lnTo>
                  <a:pt x="3241548" y="478536"/>
                </a:lnTo>
                <a:lnTo>
                  <a:pt x="3241548" y="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800970" y="468579"/>
            <a:ext cx="14439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175" dirty="0">
                <a:solidFill>
                  <a:srgbClr val="FFFFFF"/>
                </a:solidFill>
                <a:latin typeface="Georgia"/>
                <a:cs typeface="Georgia"/>
              </a:rPr>
              <a:t>В</a:t>
            </a:r>
            <a:r>
              <a:rPr sz="3200" b="0" spc="-145" dirty="0">
                <a:solidFill>
                  <a:srgbClr val="FFFFFF"/>
                </a:solidFill>
                <a:latin typeface="Georgia"/>
                <a:cs typeface="Georgia"/>
              </a:rPr>
              <a:t>А</a:t>
            </a:r>
            <a:r>
              <a:rPr sz="3200" b="0" spc="-215" dirty="0">
                <a:solidFill>
                  <a:srgbClr val="FFFFFF"/>
                </a:solidFill>
                <a:latin typeface="Georgia"/>
                <a:cs typeface="Georgia"/>
              </a:rPr>
              <a:t>Ж</a:t>
            </a:r>
            <a:r>
              <a:rPr sz="3200" b="0" spc="-350" dirty="0">
                <a:solidFill>
                  <a:srgbClr val="FFFFFF"/>
                </a:solidFill>
                <a:latin typeface="Georgia"/>
                <a:cs typeface="Georgia"/>
              </a:rPr>
              <a:t>НО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58833" y="1279905"/>
            <a:ext cx="292735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indent="-17653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9865" algn="l"/>
              </a:tabLst>
            </a:pPr>
            <a:r>
              <a:rPr sz="1800" spc="-25" dirty="0">
                <a:solidFill>
                  <a:srgbClr val="163D50"/>
                </a:solidFill>
                <a:latin typeface="Georgia"/>
                <a:cs typeface="Georgia"/>
              </a:rPr>
              <a:t>ребенок,</a:t>
            </a:r>
            <a:r>
              <a:rPr sz="1800" spc="-3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800" spc="-55" dirty="0">
                <a:solidFill>
                  <a:srgbClr val="163D50"/>
                </a:solidFill>
                <a:latin typeface="Georgia"/>
                <a:cs typeface="Georgia"/>
              </a:rPr>
              <a:t>имеющий</a:t>
            </a:r>
            <a:endParaRPr sz="1800">
              <a:latin typeface="Georgia"/>
              <a:cs typeface="Georgia"/>
            </a:endParaRPr>
          </a:p>
          <a:p>
            <a:pPr marL="189230" marR="50165">
              <a:lnSpc>
                <a:spcPct val="100000"/>
              </a:lnSpc>
            </a:pPr>
            <a:r>
              <a:rPr sz="1800" spc="-5" dirty="0">
                <a:solidFill>
                  <a:srgbClr val="163D50"/>
                </a:solidFill>
                <a:latin typeface="Georgia"/>
                <a:cs typeface="Georgia"/>
              </a:rPr>
              <a:t>недостатки </a:t>
            </a:r>
            <a:r>
              <a:rPr sz="1800" spc="5" dirty="0">
                <a:solidFill>
                  <a:srgbClr val="163D50"/>
                </a:solidFill>
                <a:latin typeface="Georgia"/>
                <a:cs typeface="Georgia"/>
              </a:rPr>
              <a:t>в</a:t>
            </a:r>
            <a:r>
              <a:rPr sz="1800" spc="-14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800" spc="-50" dirty="0">
                <a:solidFill>
                  <a:srgbClr val="163D50"/>
                </a:solidFill>
                <a:latin typeface="Georgia"/>
                <a:cs typeface="Georgia"/>
              </a:rPr>
              <a:t>физическом  </a:t>
            </a:r>
            <a:r>
              <a:rPr sz="1800" spc="-30" dirty="0">
                <a:solidFill>
                  <a:srgbClr val="163D50"/>
                </a:solidFill>
                <a:latin typeface="Georgia"/>
                <a:cs typeface="Georgia"/>
              </a:rPr>
              <a:t>и(или) </a:t>
            </a:r>
            <a:r>
              <a:rPr sz="1800" spc="-35" dirty="0">
                <a:solidFill>
                  <a:srgbClr val="163D50"/>
                </a:solidFill>
                <a:latin typeface="Georgia"/>
                <a:cs typeface="Georgia"/>
              </a:rPr>
              <a:t>психологическом  развитии, </a:t>
            </a:r>
            <a:r>
              <a:rPr sz="1800" spc="-10" dirty="0">
                <a:solidFill>
                  <a:srgbClr val="163D50"/>
                </a:solidFill>
                <a:latin typeface="Georgia"/>
                <a:cs typeface="Georgia"/>
              </a:rPr>
              <a:t>которые  </a:t>
            </a:r>
            <a:r>
              <a:rPr sz="1800" b="1" spc="-120" dirty="0">
                <a:solidFill>
                  <a:srgbClr val="163D50"/>
                </a:solidFill>
                <a:latin typeface="Georgia"/>
                <a:cs typeface="Georgia"/>
              </a:rPr>
              <a:t>препятствуют</a:t>
            </a:r>
            <a:endParaRPr sz="1800">
              <a:latin typeface="Georgia"/>
              <a:cs typeface="Georgia"/>
            </a:endParaRPr>
          </a:p>
          <a:p>
            <a:pPr marL="189230" marR="5080">
              <a:lnSpc>
                <a:spcPct val="100000"/>
              </a:lnSpc>
            </a:pPr>
            <a:r>
              <a:rPr sz="1800" b="1" spc="-140" dirty="0">
                <a:solidFill>
                  <a:srgbClr val="163D50"/>
                </a:solidFill>
                <a:latin typeface="Georgia"/>
                <a:cs typeface="Georgia"/>
              </a:rPr>
              <a:t>получению </a:t>
            </a:r>
            <a:r>
              <a:rPr sz="1800" b="1" spc="-130" dirty="0">
                <a:solidFill>
                  <a:srgbClr val="163D50"/>
                </a:solidFill>
                <a:latin typeface="Georgia"/>
                <a:cs typeface="Georgia"/>
              </a:rPr>
              <a:t>образования  </a:t>
            </a:r>
            <a:r>
              <a:rPr sz="1800" b="1" spc="-100" dirty="0">
                <a:solidFill>
                  <a:srgbClr val="163D50"/>
                </a:solidFill>
                <a:latin typeface="Georgia"/>
                <a:cs typeface="Georgia"/>
              </a:rPr>
              <a:t>без</a:t>
            </a:r>
            <a:r>
              <a:rPr sz="1800" b="1" spc="-7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800" b="1" spc="-120" dirty="0">
                <a:solidFill>
                  <a:srgbClr val="163D50"/>
                </a:solidFill>
                <a:latin typeface="Georgia"/>
                <a:cs typeface="Georgia"/>
              </a:rPr>
              <a:t>создания</a:t>
            </a:r>
            <a:endParaRPr sz="1800">
              <a:latin typeface="Georgia"/>
              <a:cs typeface="Georgia"/>
            </a:endParaRPr>
          </a:p>
          <a:p>
            <a:pPr marL="189230">
              <a:lnSpc>
                <a:spcPct val="100000"/>
              </a:lnSpc>
            </a:pPr>
            <a:r>
              <a:rPr sz="1800" b="1" spc="-135" dirty="0">
                <a:solidFill>
                  <a:srgbClr val="163D50"/>
                </a:solidFill>
                <a:latin typeface="Georgia"/>
                <a:cs typeface="Georgia"/>
              </a:rPr>
              <a:t>специальных</a:t>
            </a:r>
            <a:r>
              <a:rPr sz="1800" b="1" spc="-6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800" b="1" spc="-120" dirty="0">
                <a:solidFill>
                  <a:srgbClr val="163D50"/>
                </a:solidFill>
                <a:latin typeface="Georgia"/>
                <a:cs typeface="Georgia"/>
              </a:rPr>
              <a:t>условий</a:t>
            </a:r>
            <a:r>
              <a:rPr sz="1800" spc="-120" dirty="0">
                <a:solidFill>
                  <a:srgbClr val="163D50"/>
                </a:solidFill>
                <a:latin typeface="Georgia"/>
                <a:cs typeface="Georgia"/>
              </a:rPr>
              <a:t>;</a:t>
            </a:r>
            <a:endParaRPr sz="1800">
              <a:latin typeface="Georgia"/>
              <a:cs typeface="Georgia"/>
            </a:endParaRPr>
          </a:p>
          <a:p>
            <a:pPr marL="18923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sz="1800" spc="-30" dirty="0">
                <a:solidFill>
                  <a:srgbClr val="163D50"/>
                </a:solidFill>
                <a:latin typeface="Georgia"/>
                <a:cs typeface="Georgia"/>
              </a:rPr>
              <a:t>специальные</a:t>
            </a:r>
            <a:r>
              <a:rPr sz="1800" spc="-25" dirty="0">
                <a:solidFill>
                  <a:srgbClr val="163D50"/>
                </a:solidFill>
                <a:latin typeface="Georgia"/>
                <a:cs typeface="Georgia"/>
              </a:rPr>
              <a:t> условия</a:t>
            </a:r>
            <a:endParaRPr sz="1800">
              <a:latin typeface="Georgia"/>
              <a:cs typeface="Georgia"/>
            </a:endParaRPr>
          </a:p>
          <a:p>
            <a:pPr marL="189230">
              <a:lnSpc>
                <a:spcPct val="100000"/>
              </a:lnSpc>
              <a:spcBef>
                <a:spcPts val="5"/>
              </a:spcBef>
            </a:pPr>
            <a:r>
              <a:rPr sz="1800" spc="-45" dirty="0">
                <a:solidFill>
                  <a:srgbClr val="163D50"/>
                </a:solidFill>
                <a:latin typeface="Georgia"/>
                <a:cs typeface="Georgia"/>
              </a:rPr>
              <a:t>должны</a:t>
            </a:r>
            <a:r>
              <a:rPr sz="1800" spc="-4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800" spc="15" dirty="0">
                <a:solidFill>
                  <a:srgbClr val="163D50"/>
                </a:solidFill>
                <a:latin typeface="Georgia"/>
                <a:cs typeface="Georgia"/>
              </a:rPr>
              <a:t>быть</a:t>
            </a:r>
            <a:endParaRPr sz="1800">
              <a:latin typeface="Georgia"/>
              <a:cs typeface="Georgia"/>
            </a:endParaRPr>
          </a:p>
          <a:p>
            <a:pPr marL="189230" marR="616585">
              <a:lnSpc>
                <a:spcPct val="100000"/>
              </a:lnSpc>
            </a:pPr>
            <a:r>
              <a:rPr sz="1800" b="1" spc="-125" dirty="0">
                <a:solidFill>
                  <a:srgbClr val="163D50"/>
                </a:solidFill>
                <a:latin typeface="Georgia"/>
                <a:cs typeface="Georgia"/>
              </a:rPr>
              <a:t>подтверждены  </a:t>
            </a:r>
            <a:r>
              <a:rPr sz="1800" b="1" spc="-170" dirty="0">
                <a:solidFill>
                  <a:srgbClr val="163D50"/>
                </a:solidFill>
                <a:latin typeface="Georgia"/>
                <a:cs typeface="Georgia"/>
              </a:rPr>
              <a:t>п</a:t>
            </a:r>
            <a:r>
              <a:rPr sz="1800" b="1" spc="-135" dirty="0">
                <a:solidFill>
                  <a:srgbClr val="163D50"/>
                </a:solidFill>
                <a:latin typeface="Georgia"/>
                <a:cs typeface="Georgia"/>
              </a:rPr>
              <a:t>с</a:t>
            </a:r>
            <a:r>
              <a:rPr sz="1800" b="1" spc="-160" dirty="0">
                <a:solidFill>
                  <a:srgbClr val="163D50"/>
                </a:solidFill>
                <a:latin typeface="Georgia"/>
                <a:cs typeface="Georgia"/>
              </a:rPr>
              <a:t>и</a:t>
            </a:r>
            <a:r>
              <a:rPr sz="1800" b="1" spc="-165" dirty="0">
                <a:solidFill>
                  <a:srgbClr val="163D50"/>
                </a:solidFill>
                <a:latin typeface="Georgia"/>
                <a:cs typeface="Georgia"/>
              </a:rPr>
              <a:t>х</a:t>
            </a:r>
            <a:r>
              <a:rPr sz="1800" b="1" spc="-110" dirty="0">
                <a:solidFill>
                  <a:srgbClr val="163D50"/>
                </a:solidFill>
                <a:latin typeface="Georgia"/>
                <a:cs typeface="Georgia"/>
              </a:rPr>
              <a:t>о</a:t>
            </a:r>
            <a:r>
              <a:rPr sz="1800" b="1" spc="-114" dirty="0">
                <a:solidFill>
                  <a:srgbClr val="163D50"/>
                </a:solidFill>
                <a:latin typeface="Georgia"/>
                <a:cs typeface="Georgia"/>
              </a:rPr>
              <a:t>л</a:t>
            </a:r>
            <a:r>
              <a:rPr sz="1800" b="1" spc="-100" dirty="0">
                <a:solidFill>
                  <a:srgbClr val="163D50"/>
                </a:solidFill>
                <a:latin typeface="Georgia"/>
                <a:cs typeface="Georgia"/>
              </a:rPr>
              <a:t>о</a:t>
            </a:r>
            <a:r>
              <a:rPr sz="1800" b="1" spc="-105" dirty="0">
                <a:solidFill>
                  <a:srgbClr val="163D50"/>
                </a:solidFill>
                <a:latin typeface="Georgia"/>
                <a:cs typeface="Georgia"/>
              </a:rPr>
              <a:t>г</a:t>
            </a:r>
            <a:r>
              <a:rPr sz="1800" b="1" spc="-120" dirty="0">
                <a:solidFill>
                  <a:srgbClr val="163D50"/>
                </a:solidFill>
                <a:latin typeface="Georgia"/>
                <a:cs typeface="Georgia"/>
              </a:rPr>
              <a:t>о</a:t>
            </a:r>
            <a:r>
              <a:rPr sz="1800" b="1" spc="-75" dirty="0">
                <a:solidFill>
                  <a:srgbClr val="163D50"/>
                </a:solidFill>
                <a:latin typeface="Georgia"/>
                <a:cs typeface="Georgia"/>
              </a:rPr>
              <a:t>-</a:t>
            </a:r>
            <a:r>
              <a:rPr sz="1800" b="1" spc="-190" dirty="0">
                <a:solidFill>
                  <a:srgbClr val="163D50"/>
                </a:solidFill>
                <a:latin typeface="Georgia"/>
                <a:cs typeface="Georgia"/>
              </a:rPr>
              <a:t>м</a:t>
            </a:r>
            <a:r>
              <a:rPr sz="1800" b="1" spc="-55" dirty="0">
                <a:solidFill>
                  <a:srgbClr val="163D50"/>
                </a:solidFill>
                <a:latin typeface="Georgia"/>
                <a:cs typeface="Georgia"/>
              </a:rPr>
              <a:t>е</a:t>
            </a:r>
            <a:r>
              <a:rPr sz="1800" b="1" spc="-50" dirty="0">
                <a:solidFill>
                  <a:srgbClr val="163D50"/>
                </a:solidFill>
                <a:latin typeface="Georgia"/>
                <a:cs typeface="Georgia"/>
              </a:rPr>
              <a:t>д</a:t>
            </a:r>
            <a:r>
              <a:rPr sz="1800" b="1" spc="-160" dirty="0">
                <a:solidFill>
                  <a:srgbClr val="163D50"/>
                </a:solidFill>
                <a:latin typeface="Georgia"/>
                <a:cs typeface="Georgia"/>
              </a:rPr>
              <a:t>и</a:t>
            </a:r>
            <a:r>
              <a:rPr sz="1800" b="1" spc="-135" dirty="0">
                <a:solidFill>
                  <a:srgbClr val="163D50"/>
                </a:solidFill>
                <a:latin typeface="Georgia"/>
                <a:cs typeface="Georgia"/>
              </a:rPr>
              <a:t>к</a:t>
            </a:r>
            <a:r>
              <a:rPr sz="1800" b="1" spc="-125" dirty="0">
                <a:solidFill>
                  <a:srgbClr val="163D50"/>
                </a:solidFill>
                <a:latin typeface="Georgia"/>
                <a:cs typeface="Georgia"/>
              </a:rPr>
              <a:t>о</a:t>
            </a:r>
            <a:r>
              <a:rPr sz="1800" b="1" spc="-60" dirty="0">
                <a:solidFill>
                  <a:srgbClr val="163D50"/>
                </a:solidFill>
                <a:latin typeface="Georgia"/>
                <a:cs typeface="Georgia"/>
              </a:rPr>
              <a:t>-  </a:t>
            </a:r>
            <a:r>
              <a:rPr sz="1800" b="1" spc="-114" dirty="0">
                <a:solidFill>
                  <a:srgbClr val="163D50"/>
                </a:solidFill>
                <a:latin typeface="Georgia"/>
                <a:cs typeface="Georgia"/>
              </a:rPr>
              <a:t>педагогической  </a:t>
            </a:r>
            <a:r>
              <a:rPr sz="1800" b="1" spc="-125" dirty="0">
                <a:solidFill>
                  <a:srgbClr val="163D50"/>
                </a:solidFill>
                <a:latin typeface="Georgia"/>
                <a:cs typeface="Georgia"/>
              </a:rPr>
              <a:t>комиссией*</a:t>
            </a:r>
            <a:r>
              <a:rPr sz="1600" b="1" spc="-125" dirty="0">
                <a:solidFill>
                  <a:srgbClr val="163D50"/>
                </a:solidFill>
                <a:latin typeface="Georgia"/>
                <a:cs typeface="Georgia"/>
              </a:rPr>
              <a:t>*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58833" y="5366765"/>
            <a:ext cx="280162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80" dirty="0">
                <a:solidFill>
                  <a:srgbClr val="163D50"/>
                </a:solidFill>
                <a:latin typeface="Georgia"/>
                <a:cs typeface="Georgia"/>
              </a:rPr>
              <a:t>** </a:t>
            </a:r>
            <a:r>
              <a:rPr sz="1600" spc="-65" dirty="0">
                <a:solidFill>
                  <a:srgbClr val="163D50"/>
                </a:solidFill>
                <a:latin typeface="Georgia"/>
                <a:cs typeface="Georgia"/>
              </a:rPr>
              <a:t>ст. </a:t>
            </a:r>
            <a:r>
              <a:rPr sz="1600" spc="-10" dirty="0">
                <a:solidFill>
                  <a:srgbClr val="163D50"/>
                </a:solidFill>
                <a:latin typeface="Georgia"/>
                <a:cs typeface="Georgia"/>
              </a:rPr>
              <a:t>2 </a:t>
            </a:r>
            <a:r>
              <a:rPr sz="1600" spc="-85" dirty="0">
                <a:solidFill>
                  <a:srgbClr val="163D50"/>
                </a:solidFill>
                <a:latin typeface="Georgia"/>
                <a:cs typeface="Georgia"/>
              </a:rPr>
              <a:t>п. </a:t>
            </a:r>
            <a:r>
              <a:rPr sz="1600" spc="85" dirty="0">
                <a:solidFill>
                  <a:srgbClr val="163D50"/>
                </a:solidFill>
                <a:latin typeface="Georgia"/>
                <a:cs typeface="Georgia"/>
              </a:rPr>
              <a:t>16 </a:t>
            </a:r>
            <a:r>
              <a:rPr sz="1600" spc="-15" dirty="0">
                <a:solidFill>
                  <a:srgbClr val="163D50"/>
                </a:solidFill>
                <a:latin typeface="Georgia"/>
                <a:cs typeface="Georgia"/>
              </a:rPr>
              <a:t>Федерального  </a:t>
            </a:r>
            <a:r>
              <a:rPr sz="1600" spc="-30" dirty="0">
                <a:solidFill>
                  <a:srgbClr val="163D50"/>
                </a:solidFill>
                <a:latin typeface="Georgia"/>
                <a:cs typeface="Georgia"/>
              </a:rPr>
              <a:t>закона </a:t>
            </a:r>
            <a:r>
              <a:rPr sz="1600" spc="10" dirty="0">
                <a:solidFill>
                  <a:srgbClr val="163D50"/>
                </a:solidFill>
                <a:latin typeface="Georgia"/>
                <a:cs typeface="Georgia"/>
              </a:rPr>
              <a:t>от </a:t>
            </a:r>
            <a:r>
              <a:rPr sz="1600" dirty="0">
                <a:solidFill>
                  <a:srgbClr val="163D50"/>
                </a:solidFill>
                <a:latin typeface="Georgia"/>
                <a:cs typeface="Georgia"/>
              </a:rPr>
              <a:t>29.12.2012 </a:t>
            </a:r>
            <a:r>
              <a:rPr sz="1600" spc="-120" dirty="0">
                <a:solidFill>
                  <a:srgbClr val="163D50"/>
                </a:solidFill>
                <a:latin typeface="Georgia"/>
                <a:cs typeface="Georgia"/>
              </a:rPr>
              <a:t>г. </a:t>
            </a:r>
            <a:r>
              <a:rPr sz="1600" spc="-300" dirty="0">
                <a:solidFill>
                  <a:srgbClr val="163D50"/>
                </a:solidFill>
                <a:latin typeface="Georgia"/>
                <a:cs typeface="Georgia"/>
              </a:rPr>
              <a:t>№ </a:t>
            </a:r>
            <a:r>
              <a:rPr sz="1600" spc="5" dirty="0">
                <a:solidFill>
                  <a:srgbClr val="163D50"/>
                </a:solidFill>
                <a:latin typeface="Georgia"/>
                <a:cs typeface="Georgia"/>
              </a:rPr>
              <a:t>273-  </a:t>
            </a:r>
            <a:r>
              <a:rPr sz="1600" spc="-50" dirty="0">
                <a:solidFill>
                  <a:srgbClr val="163D50"/>
                </a:solidFill>
                <a:latin typeface="Georgia"/>
                <a:cs typeface="Georgia"/>
              </a:rPr>
              <a:t>ФЗ </a:t>
            </a:r>
            <a:r>
              <a:rPr sz="1600" spc="-105" dirty="0">
                <a:solidFill>
                  <a:srgbClr val="163D50"/>
                </a:solidFill>
                <a:latin typeface="Georgia"/>
                <a:cs typeface="Georgia"/>
              </a:rPr>
              <a:t>«Об </a:t>
            </a:r>
            <a:r>
              <a:rPr sz="1600" spc="-25" dirty="0">
                <a:solidFill>
                  <a:srgbClr val="163D50"/>
                </a:solidFill>
                <a:latin typeface="Georgia"/>
                <a:cs typeface="Georgia"/>
              </a:rPr>
              <a:t>образовании</a:t>
            </a:r>
            <a:r>
              <a:rPr sz="1600" spc="8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600" spc="5" dirty="0">
                <a:solidFill>
                  <a:srgbClr val="163D50"/>
                </a:solidFill>
                <a:latin typeface="Georgia"/>
                <a:cs typeface="Georgia"/>
              </a:rPr>
              <a:t>в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600" spc="-35" dirty="0">
                <a:solidFill>
                  <a:srgbClr val="163D50"/>
                </a:solidFill>
                <a:latin typeface="Georgia"/>
                <a:cs typeface="Georgia"/>
              </a:rPr>
              <a:t>Российской</a:t>
            </a:r>
            <a:r>
              <a:rPr sz="1600" spc="-3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600" spc="-35" dirty="0">
                <a:solidFill>
                  <a:srgbClr val="163D50"/>
                </a:solidFill>
                <a:latin typeface="Georgia"/>
                <a:cs typeface="Georgia"/>
              </a:rPr>
              <a:t>Федерации»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38031" y="1152142"/>
            <a:ext cx="161544" cy="56113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99754" y="1171194"/>
            <a:ext cx="38100" cy="5507355"/>
          </a:xfrm>
          <a:custGeom>
            <a:avLst/>
            <a:gdLst/>
            <a:ahLst/>
            <a:cxnLst/>
            <a:rect l="l" t="t" r="r" b="b"/>
            <a:pathLst>
              <a:path w="38100" h="5507355">
                <a:moveTo>
                  <a:pt x="0" y="0"/>
                </a:moveTo>
                <a:lnTo>
                  <a:pt x="38100" y="5507037"/>
                </a:lnTo>
              </a:path>
            </a:pathLst>
          </a:custGeom>
          <a:ln w="38100">
            <a:solidFill>
              <a:srgbClr val="2C7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831719" y="6389623"/>
            <a:ext cx="51276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solidFill>
                  <a:srgbClr val="163D50"/>
                </a:solidFill>
                <a:latin typeface="Georgia"/>
                <a:cs typeface="Georgia"/>
              </a:rPr>
              <a:t>* </a:t>
            </a:r>
            <a:r>
              <a:rPr sz="1400" spc="-55" dirty="0">
                <a:solidFill>
                  <a:srgbClr val="163D50"/>
                </a:solidFill>
                <a:latin typeface="Georgia"/>
                <a:cs typeface="Georgia"/>
              </a:rPr>
              <a:t>ст. </a:t>
            </a:r>
            <a:r>
              <a:rPr sz="1400" spc="25" dirty="0">
                <a:solidFill>
                  <a:srgbClr val="163D50"/>
                </a:solidFill>
                <a:latin typeface="Georgia"/>
                <a:cs typeface="Georgia"/>
              </a:rPr>
              <a:t>79 </a:t>
            </a:r>
            <a:r>
              <a:rPr sz="1400" spc="-70" dirty="0">
                <a:solidFill>
                  <a:srgbClr val="163D50"/>
                </a:solidFill>
                <a:latin typeface="Georgia"/>
                <a:cs typeface="Georgia"/>
              </a:rPr>
              <a:t>п. </a:t>
            </a:r>
            <a:r>
              <a:rPr sz="1400" spc="175" dirty="0">
                <a:solidFill>
                  <a:srgbClr val="163D50"/>
                </a:solidFill>
                <a:latin typeface="Georgia"/>
                <a:cs typeface="Georgia"/>
              </a:rPr>
              <a:t>1 </a:t>
            </a:r>
            <a:r>
              <a:rPr sz="1400" spc="-10" dirty="0">
                <a:solidFill>
                  <a:srgbClr val="163D50"/>
                </a:solidFill>
                <a:latin typeface="Georgia"/>
                <a:cs typeface="Georgia"/>
              </a:rPr>
              <a:t>Федерального </a:t>
            </a:r>
            <a:r>
              <a:rPr sz="1400" spc="-25" dirty="0">
                <a:solidFill>
                  <a:srgbClr val="163D50"/>
                </a:solidFill>
                <a:latin typeface="Georgia"/>
                <a:cs typeface="Georgia"/>
              </a:rPr>
              <a:t>закона </a:t>
            </a:r>
            <a:r>
              <a:rPr sz="1400" spc="10" dirty="0">
                <a:solidFill>
                  <a:srgbClr val="163D50"/>
                </a:solidFill>
                <a:latin typeface="Georgia"/>
                <a:cs typeface="Georgia"/>
              </a:rPr>
              <a:t>от </a:t>
            </a:r>
            <a:r>
              <a:rPr sz="1400" dirty="0">
                <a:solidFill>
                  <a:srgbClr val="163D50"/>
                </a:solidFill>
                <a:latin typeface="Georgia"/>
                <a:cs typeface="Georgia"/>
              </a:rPr>
              <a:t>29.12.2012 </a:t>
            </a:r>
            <a:r>
              <a:rPr sz="1400" spc="-100" dirty="0">
                <a:solidFill>
                  <a:srgbClr val="163D50"/>
                </a:solidFill>
                <a:latin typeface="Georgia"/>
                <a:cs typeface="Georgia"/>
              </a:rPr>
              <a:t>г. </a:t>
            </a:r>
            <a:r>
              <a:rPr sz="1400" spc="-254" dirty="0">
                <a:solidFill>
                  <a:srgbClr val="163D50"/>
                </a:solidFill>
                <a:latin typeface="Georgia"/>
                <a:cs typeface="Georgia"/>
              </a:rPr>
              <a:t>№ </a:t>
            </a:r>
            <a:r>
              <a:rPr sz="1400" spc="-10" dirty="0">
                <a:solidFill>
                  <a:srgbClr val="163D50"/>
                </a:solidFill>
                <a:latin typeface="Georgia"/>
                <a:cs typeface="Georgia"/>
              </a:rPr>
              <a:t>273-ФЗ</a:t>
            </a:r>
            <a:r>
              <a:rPr sz="1400" spc="-20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400" spc="-90" dirty="0">
                <a:solidFill>
                  <a:srgbClr val="163D50"/>
                </a:solidFill>
                <a:latin typeface="Georgia"/>
                <a:cs typeface="Georgia"/>
              </a:rPr>
              <a:t>«Об  </a:t>
            </a:r>
            <a:r>
              <a:rPr sz="1400" spc="-20" dirty="0">
                <a:solidFill>
                  <a:srgbClr val="163D50"/>
                </a:solidFill>
                <a:latin typeface="Georgia"/>
                <a:cs typeface="Georgia"/>
              </a:rPr>
              <a:t>образовании </a:t>
            </a:r>
            <a:r>
              <a:rPr sz="1400" spc="5" dirty="0">
                <a:solidFill>
                  <a:srgbClr val="163D50"/>
                </a:solidFill>
                <a:latin typeface="Georgia"/>
                <a:cs typeface="Georgia"/>
              </a:rPr>
              <a:t>в </a:t>
            </a:r>
            <a:r>
              <a:rPr sz="1400" spc="-30" dirty="0">
                <a:solidFill>
                  <a:srgbClr val="163D50"/>
                </a:solidFill>
                <a:latin typeface="Georgia"/>
                <a:cs typeface="Georgia"/>
              </a:rPr>
              <a:t>Российской</a:t>
            </a:r>
            <a:r>
              <a:rPr sz="1400" spc="-135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400" spc="-25" dirty="0">
                <a:solidFill>
                  <a:srgbClr val="163D50"/>
                </a:solidFill>
                <a:latin typeface="Georgia"/>
                <a:cs typeface="Georgia"/>
              </a:rPr>
              <a:t>Федерации»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597152" y="2496311"/>
            <a:ext cx="2476500" cy="3499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71800" y="4072128"/>
            <a:ext cx="2060448" cy="20436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92064" y="1357249"/>
            <a:ext cx="278891" cy="284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526785" y="1433322"/>
            <a:ext cx="2822575" cy="38436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2425">
              <a:lnSpc>
                <a:spcPct val="100000"/>
              </a:lnSpc>
              <a:spcBef>
                <a:spcPts val="95"/>
              </a:spcBef>
            </a:pPr>
            <a:r>
              <a:rPr sz="1600" b="1" spc="-130" dirty="0">
                <a:solidFill>
                  <a:srgbClr val="001F5F"/>
                </a:solidFill>
                <a:latin typeface="Georgia"/>
                <a:cs typeface="Georgia"/>
              </a:rPr>
              <a:t>Заключение </a:t>
            </a:r>
            <a:r>
              <a:rPr sz="1600" spc="-180" dirty="0">
                <a:solidFill>
                  <a:srgbClr val="001F5F"/>
                </a:solidFill>
                <a:latin typeface="Georgia"/>
                <a:cs typeface="Georgia"/>
              </a:rPr>
              <a:t>ПМПК</a:t>
            </a:r>
            <a:r>
              <a:rPr sz="1600" spc="-2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Georgia"/>
                <a:cs typeface="Georgia"/>
              </a:rPr>
              <a:t>о</a:t>
            </a:r>
            <a:endParaRPr sz="1600">
              <a:latin typeface="Georgia"/>
              <a:cs typeface="Georgia"/>
            </a:endParaRPr>
          </a:p>
          <a:p>
            <a:pPr marL="352425">
              <a:lnSpc>
                <a:spcPct val="100000"/>
              </a:lnSpc>
            </a:pP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создании</a:t>
            </a:r>
            <a:r>
              <a:rPr sz="16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Georgia"/>
                <a:cs typeface="Georgia"/>
              </a:rPr>
              <a:t>специальных</a:t>
            </a:r>
            <a:endParaRPr sz="1600">
              <a:latin typeface="Georgia"/>
              <a:cs typeface="Georgia"/>
            </a:endParaRPr>
          </a:p>
          <a:p>
            <a:pPr marL="352425" marR="621665">
              <a:lnSpc>
                <a:spcPct val="100000"/>
              </a:lnSpc>
            </a:pPr>
            <a:r>
              <a:rPr sz="1600" spc="-25" dirty="0">
                <a:solidFill>
                  <a:srgbClr val="001F5F"/>
                </a:solidFill>
                <a:latin typeface="Georgia"/>
                <a:cs typeface="Georgia"/>
              </a:rPr>
              <a:t>условий обучения</a:t>
            </a:r>
            <a:r>
              <a:rPr sz="1600" spc="-7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Georgia"/>
                <a:cs typeface="Georgia"/>
              </a:rPr>
              <a:t>и 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воспитания:</a:t>
            </a:r>
            <a:endParaRPr sz="1600">
              <a:latin typeface="Georgia"/>
              <a:cs typeface="Georgia"/>
            </a:endParaRPr>
          </a:p>
          <a:p>
            <a:pPr marL="1905" algn="ctr">
              <a:lnSpc>
                <a:spcPct val="100000"/>
              </a:lnSpc>
              <a:spcBef>
                <a:spcPts val="300"/>
              </a:spcBef>
            </a:pPr>
            <a:r>
              <a:rPr sz="1400" b="1" spc="-165" dirty="0">
                <a:solidFill>
                  <a:srgbClr val="001F5F"/>
                </a:solidFill>
                <a:latin typeface="Georgia"/>
                <a:cs typeface="Georgia"/>
              </a:rPr>
              <a:t>АООП*:</a:t>
            </a:r>
            <a:endParaRPr sz="1400">
              <a:latin typeface="Georgia"/>
              <a:cs typeface="Georgia"/>
            </a:endParaRPr>
          </a:p>
          <a:p>
            <a:pPr marL="167640">
              <a:lnSpc>
                <a:spcPct val="100000"/>
              </a:lnSpc>
              <a:spcBef>
                <a:spcPts val="605"/>
              </a:spcBef>
            </a:pPr>
            <a:r>
              <a:rPr sz="1400" b="1" spc="-60" dirty="0">
                <a:solidFill>
                  <a:srgbClr val="001F5F"/>
                </a:solidFill>
                <a:latin typeface="Georgia"/>
                <a:cs typeface="Georgia"/>
              </a:rPr>
              <a:t>для </a:t>
            </a:r>
            <a:r>
              <a:rPr sz="1400" b="1" spc="-105" dirty="0">
                <a:solidFill>
                  <a:srgbClr val="001F5F"/>
                </a:solidFill>
                <a:latin typeface="Georgia"/>
                <a:cs typeface="Georgia"/>
              </a:rPr>
              <a:t>глухих,</a:t>
            </a:r>
            <a:r>
              <a:rPr sz="1400" b="1" spc="-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400" b="1" spc="-105" dirty="0">
                <a:solidFill>
                  <a:srgbClr val="001F5F"/>
                </a:solidFill>
                <a:latin typeface="Georgia"/>
                <a:cs typeface="Georgia"/>
              </a:rPr>
              <a:t>слабослышащих,</a:t>
            </a:r>
            <a:endParaRPr sz="1400">
              <a:latin typeface="Georgia"/>
              <a:cs typeface="Georgia"/>
            </a:endParaRPr>
          </a:p>
          <a:p>
            <a:pPr marL="664845">
              <a:lnSpc>
                <a:spcPct val="100000"/>
              </a:lnSpc>
            </a:pPr>
            <a:r>
              <a:rPr sz="1400" b="1" spc="-110" dirty="0">
                <a:solidFill>
                  <a:srgbClr val="001F5F"/>
                </a:solidFill>
                <a:latin typeface="Georgia"/>
                <a:cs typeface="Georgia"/>
              </a:rPr>
              <a:t>позднооглохших;</a:t>
            </a:r>
            <a:endParaRPr sz="1400">
              <a:latin typeface="Georgia"/>
              <a:cs typeface="Georgia"/>
            </a:endParaRPr>
          </a:p>
          <a:p>
            <a:pPr marL="216535" marR="207010" algn="ctr">
              <a:lnSpc>
                <a:spcPct val="135700"/>
              </a:lnSpc>
            </a:pPr>
            <a:r>
              <a:rPr sz="1400" b="1" spc="-60" dirty="0">
                <a:solidFill>
                  <a:srgbClr val="001F5F"/>
                </a:solidFill>
                <a:latin typeface="Georgia"/>
                <a:cs typeface="Georgia"/>
              </a:rPr>
              <a:t>для </a:t>
            </a:r>
            <a:r>
              <a:rPr sz="1400" b="1" spc="-105" dirty="0">
                <a:solidFill>
                  <a:srgbClr val="001F5F"/>
                </a:solidFill>
                <a:latin typeface="Georgia"/>
                <a:cs typeface="Georgia"/>
              </a:rPr>
              <a:t>слепых, </a:t>
            </a:r>
            <a:r>
              <a:rPr sz="1400" b="1" spc="-95" dirty="0">
                <a:solidFill>
                  <a:srgbClr val="001F5F"/>
                </a:solidFill>
                <a:latin typeface="Georgia"/>
                <a:cs typeface="Georgia"/>
              </a:rPr>
              <a:t>слабовидящих;  </a:t>
            </a:r>
            <a:r>
              <a:rPr sz="1400" b="1" spc="-90" dirty="0">
                <a:solidFill>
                  <a:srgbClr val="001F5F"/>
                </a:solidFill>
                <a:latin typeface="Georgia"/>
                <a:cs typeface="Georgia"/>
              </a:rPr>
              <a:t>с </a:t>
            </a:r>
            <a:r>
              <a:rPr sz="1400" b="1" spc="-110" dirty="0">
                <a:solidFill>
                  <a:srgbClr val="001F5F"/>
                </a:solidFill>
                <a:latin typeface="Georgia"/>
                <a:cs typeface="Georgia"/>
              </a:rPr>
              <a:t>нарушениями</a:t>
            </a:r>
            <a:r>
              <a:rPr sz="1400" b="1" spc="-4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400" b="1" spc="-100" dirty="0">
                <a:solidFill>
                  <a:srgbClr val="001F5F"/>
                </a:solidFill>
                <a:latin typeface="Georgia"/>
                <a:cs typeface="Georgia"/>
              </a:rPr>
              <a:t>опорно-</a:t>
            </a:r>
            <a:endParaRPr sz="1400">
              <a:latin typeface="Georgia"/>
              <a:cs typeface="Georgia"/>
            </a:endParaRPr>
          </a:p>
          <a:p>
            <a:pPr marL="332105">
              <a:lnSpc>
                <a:spcPct val="100000"/>
              </a:lnSpc>
            </a:pPr>
            <a:r>
              <a:rPr sz="1400" b="1" spc="-80" dirty="0">
                <a:solidFill>
                  <a:srgbClr val="001F5F"/>
                </a:solidFill>
                <a:latin typeface="Georgia"/>
                <a:cs typeface="Georgia"/>
              </a:rPr>
              <a:t>двигательного</a:t>
            </a:r>
            <a:r>
              <a:rPr sz="1400" b="1" spc="-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400" b="1" spc="-100" dirty="0">
                <a:solidFill>
                  <a:srgbClr val="001F5F"/>
                </a:solidFill>
                <a:latin typeface="Georgia"/>
                <a:cs typeface="Georgia"/>
              </a:rPr>
              <a:t>аппарата;</a:t>
            </a:r>
            <a:endParaRPr sz="14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1400" b="1" spc="-90" dirty="0">
                <a:solidFill>
                  <a:srgbClr val="001F5F"/>
                </a:solidFill>
                <a:latin typeface="Georgia"/>
                <a:cs typeface="Georgia"/>
              </a:rPr>
              <a:t>с </a:t>
            </a:r>
            <a:r>
              <a:rPr sz="1400" b="1" spc="-110" dirty="0">
                <a:solidFill>
                  <a:srgbClr val="001F5F"/>
                </a:solidFill>
                <a:latin typeface="Georgia"/>
                <a:cs typeface="Georgia"/>
              </a:rPr>
              <a:t>тяжелыми нарушениями</a:t>
            </a:r>
            <a:r>
              <a:rPr sz="1400" b="1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400" b="1" spc="-100" dirty="0">
                <a:solidFill>
                  <a:srgbClr val="001F5F"/>
                </a:solidFill>
                <a:latin typeface="Georgia"/>
                <a:cs typeface="Georgia"/>
              </a:rPr>
              <a:t>речи;</a:t>
            </a:r>
            <a:endParaRPr sz="1400">
              <a:latin typeface="Georgia"/>
              <a:cs typeface="Georgia"/>
            </a:endParaRPr>
          </a:p>
          <a:p>
            <a:pPr marL="271780" marR="262890" algn="ctr">
              <a:lnSpc>
                <a:spcPct val="100000"/>
              </a:lnSpc>
              <a:spcBef>
                <a:spcPts val="605"/>
              </a:spcBef>
            </a:pPr>
            <a:r>
              <a:rPr sz="1400" b="1" spc="-90" dirty="0">
                <a:solidFill>
                  <a:srgbClr val="001F5F"/>
                </a:solidFill>
                <a:latin typeface="Georgia"/>
                <a:cs typeface="Georgia"/>
              </a:rPr>
              <a:t>с </a:t>
            </a:r>
            <a:r>
              <a:rPr sz="1400" b="1" spc="-95" dirty="0">
                <a:solidFill>
                  <a:srgbClr val="001F5F"/>
                </a:solidFill>
                <a:latin typeface="Georgia"/>
                <a:cs typeface="Georgia"/>
              </a:rPr>
              <a:t>задержкой </a:t>
            </a:r>
            <a:r>
              <a:rPr sz="1400" b="1" spc="-100" dirty="0">
                <a:solidFill>
                  <a:srgbClr val="001F5F"/>
                </a:solidFill>
                <a:latin typeface="Georgia"/>
                <a:cs typeface="Georgia"/>
              </a:rPr>
              <a:t>психического  </a:t>
            </a:r>
            <a:r>
              <a:rPr sz="1400" b="1" spc="-95" dirty="0">
                <a:solidFill>
                  <a:srgbClr val="001F5F"/>
                </a:solidFill>
                <a:latin typeface="Georgia"/>
                <a:cs typeface="Georgia"/>
              </a:rPr>
              <a:t>развития;</a:t>
            </a:r>
            <a:endParaRPr sz="1400">
              <a:latin typeface="Georgia"/>
              <a:cs typeface="Georgia"/>
            </a:endParaRPr>
          </a:p>
          <a:p>
            <a:pPr marL="1905" algn="ctr">
              <a:lnSpc>
                <a:spcPct val="100000"/>
              </a:lnSpc>
              <a:spcBef>
                <a:spcPts val="600"/>
              </a:spcBef>
            </a:pPr>
            <a:r>
              <a:rPr sz="1400" b="1" spc="-90" dirty="0">
                <a:solidFill>
                  <a:srgbClr val="001F5F"/>
                </a:solidFill>
                <a:latin typeface="Georgia"/>
                <a:cs typeface="Georgia"/>
              </a:rPr>
              <a:t>с</a:t>
            </a:r>
            <a:r>
              <a:rPr sz="1400" b="1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400" b="1" spc="-90" dirty="0">
                <a:solidFill>
                  <a:srgbClr val="001F5F"/>
                </a:solidFill>
                <a:latin typeface="Georgia"/>
                <a:cs typeface="Georgia"/>
              </a:rPr>
              <a:t>расстройствами</a:t>
            </a:r>
            <a:endParaRPr sz="14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</a:pPr>
            <a:r>
              <a:rPr sz="1400" b="1" spc="-85" dirty="0">
                <a:solidFill>
                  <a:srgbClr val="001F5F"/>
                </a:solidFill>
                <a:latin typeface="Georgia"/>
                <a:cs typeface="Georgia"/>
              </a:rPr>
              <a:t>аутистического </a:t>
            </a:r>
            <a:r>
              <a:rPr sz="1400" b="1" spc="-80" dirty="0">
                <a:solidFill>
                  <a:srgbClr val="001F5F"/>
                </a:solidFill>
                <a:latin typeface="Georgia"/>
                <a:cs typeface="Georgia"/>
              </a:rPr>
              <a:t>спектра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19" y="1629155"/>
            <a:ext cx="4989576" cy="4044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063" y="1656588"/>
            <a:ext cx="4895088" cy="3950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3063" y="1656588"/>
            <a:ext cx="4895215" cy="3950335"/>
          </a:xfrm>
          <a:custGeom>
            <a:avLst/>
            <a:gdLst/>
            <a:ahLst/>
            <a:cxnLst/>
            <a:rect l="l" t="t" r="r" b="b"/>
            <a:pathLst>
              <a:path w="4895215" h="3950335">
                <a:moveTo>
                  <a:pt x="0" y="190119"/>
                </a:moveTo>
                <a:lnTo>
                  <a:pt x="5022" y="146517"/>
                </a:lnTo>
                <a:lnTo>
                  <a:pt x="19328" y="106496"/>
                </a:lnTo>
                <a:lnTo>
                  <a:pt x="41776" y="71197"/>
                </a:lnTo>
                <a:lnTo>
                  <a:pt x="71225" y="41757"/>
                </a:lnTo>
                <a:lnTo>
                  <a:pt x="106532" y="19318"/>
                </a:lnTo>
                <a:lnTo>
                  <a:pt x="146557" y="5019"/>
                </a:lnTo>
                <a:lnTo>
                  <a:pt x="190157" y="0"/>
                </a:lnTo>
                <a:lnTo>
                  <a:pt x="4704969" y="0"/>
                </a:lnTo>
                <a:lnTo>
                  <a:pt x="4748570" y="5019"/>
                </a:lnTo>
                <a:lnTo>
                  <a:pt x="4788591" y="19318"/>
                </a:lnTo>
                <a:lnTo>
                  <a:pt x="4823890" y="41757"/>
                </a:lnTo>
                <a:lnTo>
                  <a:pt x="4853330" y="71197"/>
                </a:lnTo>
                <a:lnTo>
                  <a:pt x="4875769" y="106496"/>
                </a:lnTo>
                <a:lnTo>
                  <a:pt x="4890068" y="146517"/>
                </a:lnTo>
                <a:lnTo>
                  <a:pt x="4895088" y="190119"/>
                </a:lnTo>
                <a:lnTo>
                  <a:pt x="4895088" y="3760089"/>
                </a:lnTo>
                <a:lnTo>
                  <a:pt x="4890068" y="3803690"/>
                </a:lnTo>
                <a:lnTo>
                  <a:pt x="4875769" y="3843711"/>
                </a:lnTo>
                <a:lnTo>
                  <a:pt x="4853330" y="3879010"/>
                </a:lnTo>
                <a:lnTo>
                  <a:pt x="4823890" y="3908450"/>
                </a:lnTo>
                <a:lnTo>
                  <a:pt x="4788591" y="3930889"/>
                </a:lnTo>
                <a:lnTo>
                  <a:pt x="4748570" y="3945188"/>
                </a:lnTo>
                <a:lnTo>
                  <a:pt x="4704969" y="3950208"/>
                </a:lnTo>
                <a:lnTo>
                  <a:pt x="190157" y="3950208"/>
                </a:lnTo>
                <a:lnTo>
                  <a:pt x="146557" y="3945188"/>
                </a:lnTo>
                <a:lnTo>
                  <a:pt x="106532" y="3930889"/>
                </a:lnTo>
                <a:lnTo>
                  <a:pt x="71225" y="3908450"/>
                </a:lnTo>
                <a:lnTo>
                  <a:pt x="41776" y="3879010"/>
                </a:lnTo>
                <a:lnTo>
                  <a:pt x="19328" y="3843711"/>
                </a:lnTo>
                <a:lnTo>
                  <a:pt x="5022" y="3803690"/>
                </a:lnTo>
                <a:lnTo>
                  <a:pt x="0" y="3760089"/>
                </a:lnTo>
                <a:lnTo>
                  <a:pt x="0" y="190119"/>
                </a:lnTo>
                <a:close/>
              </a:path>
            </a:pathLst>
          </a:custGeom>
          <a:ln w="9144">
            <a:solidFill>
              <a:srgbClr val="2879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07870" y="216865"/>
            <a:ext cx="6011545" cy="629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95"/>
              </a:spcBef>
            </a:pPr>
            <a:r>
              <a:rPr sz="2200" spc="-165" dirty="0"/>
              <a:t>Участники </a:t>
            </a:r>
            <a:r>
              <a:rPr sz="2200" spc="-305" dirty="0"/>
              <a:t>ГИА </a:t>
            </a:r>
            <a:r>
              <a:rPr sz="2200" spc="-140" dirty="0"/>
              <a:t>(дети-инвалиды,</a:t>
            </a:r>
            <a:r>
              <a:rPr sz="2200" spc="-350" dirty="0"/>
              <a:t> </a:t>
            </a:r>
            <a:r>
              <a:rPr sz="2200" spc="-155" dirty="0"/>
              <a:t>инвалиды)</a:t>
            </a:r>
            <a:endParaRPr sz="2200"/>
          </a:p>
          <a:p>
            <a:pPr marL="12700">
              <a:lnSpc>
                <a:spcPts val="2375"/>
              </a:lnSpc>
            </a:pPr>
            <a:r>
              <a:rPr sz="2200" spc="-175" dirty="0"/>
              <a:t>необходимые</a:t>
            </a:r>
            <a:r>
              <a:rPr sz="2200" spc="-55" dirty="0"/>
              <a:t> </a:t>
            </a:r>
            <a:r>
              <a:rPr sz="2200" spc="-145" dirty="0"/>
              <a:t>документы: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56310" y="1856994"/>
            <a:ext cx="4768850" cy="551815"/>
          </a:xfrm>
          <a:custGeom>
            <a:avLst/>
            <a:gdLst/>
            <a:ahLst/>
            <a:cxnLst/>
            <a:rect l="l" t="t" r="r" b="b"/>
            <a:pathLst>
              <a:path w="4768850" h="551814">
                <a:moveTo>
                  <a:pt x="4676648" y="0"/>
                </a:moveTo>
                <a:lnTo>
                  <a:pt x="91948" y="0"/>
                </a:lnTo>
                <a:lnTo>
                  <a:pt x="56160" y="7223"/>
                </a:lnTo>
                <a:lnTo>
                  <a:pt x="26933" y="26924"/>
                </a:lnTo>
                <a:lnTo>
                  <a:pt x="7226" y="56149"/>
                </a:lnTo>
                <a:lnTo>
                  <a:pt x="0" y="91947"/>
                </a:lnTo>
                <a:lnTo>
                  <a:pt x="0" y="459739"/>
                </a:lnTo>
                <a:lnTo>
                  <a:pt x="7226" y="495538"/>
                </a:lnTo>
                <a:lnTo>
                  <a:pt x="26933" y="524763"/>
                </a:lnTo>
                <a:lnTo>
                  <a:pt x="56160" y="544464"/>
                </a:lnTo>
                <a:lnTo>
                  <a:pt x="91948" y="551688"/>
                </a:lnTo>
                <a:lnTo>
                  <a:pt x="4676648" y="551688"/>
                </a:lnTo>
                <a:lnTo>
                  <a:pt x="4712446" y="544464"/>
                </a:lnTo>
                <a:lnTo>
                  <a:pt x="4741672" y="524763"/>
                </a:lnTo>
                <a:lnTo>
                  <a:pt x="4761372" y="495538"/>
                </a:lnTo>
                <a:lnTo>
                  <a:pt x="4768595" y="459739"/>
                </a:lnTo>
                <a:lnTo>
                  <a:pt x="4768595" y="91947"/>
                </a:lnTo>
                <a:lnTo>
                  <a:pt x="4761372" y="56149"/>
                </a:lnTo>
                <a:lnTo>
                  <a:pt x="4741672" y="26924"/>
                </a:lnTo>
                <a:lnTo>
                  <a:pt x="4712446" y="7223"/>
                </a:lnTo>
                <a:lnTo>
                  <a:pt x="4676648" y="0"/>
                </a:lnTo>
                <a:close/>
              </a:path>
            </a:pathLst>
          </a:custGeom>
          <a:solidFill>
            <a:srgbClr val="2C7B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6310" y="1856994"/>
            <a:ext cx="4768850" cy="551815"/>
          </a:xfrm>
          <a:custGeom>
            <a:avLst/>
            <a:gdLst/>
            <a:ahLst/>
            <a:cxnLst/>
            <a:rect l="l" t="t" r="r" b="b"/>
            <a:pathLst>
              <a:path w="4768850" h="551814">
                <a:moveTo>
                  <a:pt x="0" y="91947"/>
                </a:moveTo>
                <a:lnTo>
                  <a:pt x="7226" y="56149"/>
                </a:lnTo>
                <a:lnTo>
                  <a:pt x="26933" y="26924"/>
                </a:lnTo>
                <a:lnTo>
                  <a:pt x="56160" y="7223"/>
                </a:lnTo>
                <a:lnTo>
                  <a:pt x="91948" y="0"/>
                </a:lnTo>
                <a:lnTo>
                  <a:pt x="4676648" y="0"/>
                </a:lnTo>
                <a:lnTo>
                  <a:pt x="4712446" y="7223"/>
                </a:lnTo>
                <a:lnTo>
                  <a:pt x="4741671" y="26923"/>
                </a:lnTo>
                <a:lnTo>
                  <a:pt x="4761372" y="56149"/>
                </a:lnTo>
                <a:lnTo>
                  <a:pt x="4768595" y="91947"/>
                </a:lnTo>
                <a:lnTo>
                  <a:pt x="4768595" y="459739"/>
                </a:lnTo>
                <a:lnTo>
                  <a:pt x="4761372" y="495538"/>
                </a:lnTo>
                <a:lnTo>
                  <a:pt x="4741672" y="524763"/>
                </a:lnTo>
                <a:lnTo>
                  <a:pt x="4712446" y="544464"/>
                </a:lnTo>
                <a:lnTo>
                  <a:pt x="4676648" y="551688"/>
                </a:lnTo>
                <a:lnTo>
                  <a:pt x="91948" y="551688"/>
                </a:lnTo>
                <a:lnTo>
                  <a:pt x="56160" y="544464"/>
                </a:lnTo>
                <a:lnTo>
                  <a:pt x="26933" y="524763"/>
                </a:lnTo>
                <a:lnTo>
                  <a:pt x="7226" y="495538"/>
                </a:lnTo>
                <a:lnTo>
                  <a:pt x="0" y="459739"/>
                </a:lnTo>
                <a:lnTo>
                  <a:pt x="0" y="91947"/>
                </a:lnTo>
                <a:close/>
              </a:path>
            </a:pathLst>
          </a:custGeom>
          <a:ln w="25908">
            <a:solidFill>
              <a:srgbClr val="1D58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27530" y="1929129"/>
            <a:ext cx="402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75" dirty="0">
                <a:solidFill>
                  <a:srgbClr val="FFFFFF"/>
                </a:solidFill>
                <a:latin typeface="Georgia"/>
                <a:cs typeface="Georgia"/>
              </a:rPr>
              <a:t>Дети-инвалиды,</a:t>
            </a:r>
            <a:r>
              <a:rPr sz="2400" b="1" spc="-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400" b="1" spc="-175" dirty="0">
                <a:solidFill>
                  <a:srgbClr val="FFFFFF"/>
                </a:solidFill>
                <a:latin typeface="Georgia"/>
                <a:cs typeface="Georgia"/>
              </a:rPr>
              <a:t>инвалиды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3818" y="2659126"/>
            <a:ext cx="278891" cy="284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57680" y="2735706"/>
            <a:ext cx="45167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solidFill>
                  <a:srgbClr val="001F5F"/>
                </a:solidFill>
                <a:latin typeface="Georgia"/>
                <a:cs typeface="Georgia"/>
              </a:rPr>
              <a:t>Справка*</a:t>
            </a:r>
            <a:r>
              <a:rPr sz="1600" spc="-125" dirty="0">
                <a:solidFill>
                  <a:srgbClr val="001F5F"/>
                </a:solidFill>
                <a:latin typeface="Georgia"/>
                <a:cs typeface="Georgia"/>
              </a:rPr>
              <a:t>, </a:t>
            </a:r>
            <a:r>
              <a:rPr sz="1600" spc="-35" dirty="0">
                <a:solidFill>
                  <a:srgbClr val="001F5F"/>
                </a:solidFill>
                <a:latin typeface="Georgia"/>
                <a:cs typeface="Georgia"/>
              </a:rPr>
              <a:t>подтверждающая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факт </a:t>
            </a:r>
            <a:r>
              <a:rPr sz="1600" spc="-20" dirty="0">
                <a:solidFill>
                  <a:srgbClr val="001F5F"/>
                </a:solidFill>
                <a:latin typeface="Georgia"/>
                <a:cs typeface="Georgia"/>
              </a:rPr>
              <a:t>установления  </a:t>
            </a:r>
            <a:r>
              <a:rPr sz="1600" spc="-25" dirty="0">
                <a:solidFill>
                  <a:srgbClr val="001F5F"/>
                </a:solidFill>
                <a:latin typeface="Georgia"/>
                <a:cs typeface="Georgia"/>
              </a:rPr>
              <a:t>инвалидности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3818" y="3390646"/>
            <a:ext cx="278891" cy="284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3818" y="4198365"/>
            <a:ext cx="278891" cy="284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12764" y="926591"/>
            <a:ext cx="2677667" cy="19171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38671" y="952500"/>
            <a:ext cx="2570987" cy="1810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34455" y="3009900"/>
            <a:ext cx="5172456" cy="26563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682478" y="2982595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35" dirty="0">
                <a:solidFill>
                  <a:srgbClr val="001F5F"/>
                </a:solidFill>
                <a:latin typeface="Trebuchet MS"/>
                <a:cs typeface="Trebuchet MS"/>
              </a:rPr>
              <a:t>*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1194" y="3467227"/>
            <a:ext cx="10814685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6028055">
              <a:lnSpc>
                <a:spcPct val="100000"/>
              </a:lnSpc>
              <a:spcBef>
                <a:spcPts val="95"/>
              </a:spcBef>
            </a:pPr>
            <a:r>
              <a:rPr sz="1600" spc="-40" dirty="0">
                <a:solidFill>
                  <a:srgbClr val="001F5F"/>
                </a:solidFill>
                <a:latin typeface="Georgia"/>
                <a:cs typeface="Georgia"/>
              </a:rPr>
              <a:t>Индивидуальная </a:t>
            </a:r>
            <a:r>
              <a:rPr sz="1600" b="1" spc="-120" dirty="0">
                <a:solidFill>
                  <a:srgbClr val="001F5F"/>
                </a:solidFill>
                <a:latin typeface="Georgia"/>
                <a:cs typeface="Georgia"/>
              </a:rPr>
              <a:t>программа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реабилитации </a:t>
            </a:r>
            <a:r>
              <a:rPr sz="1600" spc="-45" dirty="0">
                <a:solidFill>
                  <a:srgbClr val="001F5F"/>
                </a:solidFill>
                <a:latin typeface="Georgia"/>
                <a:cs typeface="Georgia"/>
              </a:rPr>
              <a:t>или 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абилитации</a:t>
            </a:r>
            <a:r>
              <a:rPr sz="1600" spc="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инвалида</a:t>
            </a:r>
            <a:endParaRPr sz="16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spc="-45" dirty="0">
                <a:solidFill>
                  <a:srgbClr val="001F5F"/>
                </a:solidFill>
                <a:latin typeface="Georgia"/>
                <a:cs typeface="Georgia"/>
              </a:rPr>
              <a:t>Медицинское</a:t>
            </a:r>
            <a:r>
              <a:rPr sz="16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b="1" spc="-110" dirty="0">
                <a:solidFill>
                  <a:srgbClr val="001F5F"/>
                </a:solidFill>
                <a:latin typeface="Georgia"/>
                <a:cs typeface="Georgia"/>
              </a:rPr>
              <a:t>заключение</a:t>
            </a:r>
            <a:r>
              <a:rPr sz="1600" spc="-110" dirty="0">
                <a:solidFill>
                  <a:srgbClr val="001F5F"/>
                </a:solidFill>
                <a:latin typeface="Georgia"/>
                <a:cs typeface="Georgia"/>
              </a:rPr>
              <a:t>**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35" dirty="0">
                <a:latin typeface="Georgia"/>
                <a:cs typeface="Georgia"/>
              </a:rPr>
              <a:t>*</a:t>
            </a:r>
            <a:r>
              <a:rPr sz="1600" spc="-35" dirty="0">
                <a:solidFill>
                  <a:srgbClr val="001F5F"/>
                </a:solidFill>
                <a:latin typeface="Georgia"/>
                <a:cs typeface="Georgia"/>
              </a:rPr>
              <a:t>Действующая на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время</a:t>
            </a:r>
            <a:r>
              <a:rPr sz="16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130" dirty="0">
                <a:solidFill>
                  <a:srgbClr val="001F5F"/>
                </a:solidFill>
                <a:latin typeface="Georgia"/>
                <a:cs typeface="Georgia"/>
              </a:rPr>
              <a:t>ГИА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600" spc="-80" dirty="0">
                <a:solidFill>
                  <a:srgbClr val="001F5F"/>
                </a:solidFill>
                <a:latin typeface="Georgia"/>
                <a:cs typeface="Georgia"/>
              </a:rPr>
              <a:t>** </a:t>
            </a:r>
            <a:r>
              <a:rPr sz="1600" spc="-75" dirty="0">
                <a:solidFill>
                  <a:srgbClr val="001F5F"/>
                </a:solidFill>
                <a:latin typeface="Georgia"/>
                <a:cs typeface="Georgia"/>
              </a:rPr>
              <a:t>В </a:t>
            </a:r>
            <a:r>
              <a:rPr sz="1600" spc="-25" dirty="0">
                <a:solidFill>
                  <a:srgbClr val="001F5F"/>
                </a:solidFill>
                <a:latin typeface="Georgia"/>
                <a:cs typeface="Georgia"/>
              </a:rPr>
              <a:t>случае необходимости </a:t>
            </a:r>
            <a:r>
              <a:rPr sz="1600" spc="-40" dirty="0">
                <a:solidFill>
                  <a:srgbClr val="001F5F"/>
                </a:solidFill>
                <a:latin typeface="Georgia"/>
                <a:cs typeface="Georgia"/>
              </a:rPr>
              <a:t>условий,</a:t>
            </a:r>
            <a:r>
              <a:rPr sz="1600" spc="7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Georgia"/>
                <a:cs typeface="Georgia"/>
              </a:rPr>
              <a:t>учитывающих</a:t>
            </a:r>
            <a:endParaRPr sz="1600">
              <a:latin typeface="Georgia"/>
              <a:cs typeface="Georgia"/>
            </a:endParaRPr>
          </a:p>
          <a:p>
            <a:pPr marL="299085">
              <a:lnSpc>
                <a:spcPct val="100000"/>
              </a:lnSpc>
            </a:pPr>
            <a:r>
              <a:rPr sz="1600" spc="-15" dirty="0">
                <a:solidFill>
                  <a:srgbClr val="001F5F"/>
                </a:solidFill>
                <a:latin typeface="Georgia"/>
                <a:cs typeface="Georgia"/>
              </a:rPr>
              <a:t>состояние </a:t>
            </a:r>
            <a:r>
              <a:rPr sz="1600" spc="-25" dirty="0">
                <a:solidFill>
                  <a:srgbClr val="001F5F"/>
                </a:solidFill>
                <a:latin typeface="Georgia"/>
                <a:cs typeface="Georgia"/>
              </a:rPr>
              <a:t>здоровья,</a:t>
            </a:r>
            <a:r>
              <a:rPr sz="1600" spc="-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Georgia"/>
                <a:cs typeface="Georgia"/>
              </a:rPr>
              <a:t>особенности</a:t>
            </a:r>
            <a:endParaRPr sz="1600">
              <a:latin typeface="Georgia"/>
              <a:cs typeface="Georgia"/>
            </a:endParaRPr>
          </a:p>
          <a:p>
            <a:pPr marL="299085">
              <a:lnSpc>
                <a:spcPct val="100000"/>
              </a:lnSpc>
            </a:pPr>
            <a:r>
              <a:rPr sz="1600" spc="-40" dirty="0">
                <a:solidFill>
                  <a:srgbClr val="001F5F"/>
                </a:solidFill>
                <a:latin typeface="Georgia"/>
                <a:cs typeface="Georgia"/>
              </a:rPr>
              <a:t>психофизического</a:t>
            </a:r>
            <a:r>
              <a:rPr sz="16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Georgia"/>
                <a:cs typeface="Georgia"/>
              </a:rPr>
              <a:t>развития</a:t>
            </a:r>
            <a:endParaRPr sz="16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570355" marR="5080">
              <a:lnSpc>
                <a:spcPct val="100000"/>
              </a:lnSpc>
              <a:spcBef>
                <a:spcPts val="1055"/>
              </a:spcBef>
            </a:pPr>
            <a:r>
              <a:rPr sz="1200" spc="-55" dirty="0">
                <a:solidFill>
                  <a:srgbClr val="163D50"/>
                </a:solidFill>
                <a:latin typeface="Georgia"/>
                <a:cs typeface="Georgia"/>
              </a:rPr>
              <a:t>* </a:t>
            </a:r>
            <a:r>
              <a:rPr sz="1200" spc="-45" dirty="0">
                <a:solidFill>
                  <a:srgbClr val="163D50"/>
                </a:solidFill>
                <a:latin typeface="Georgia"/>
                <a:cs typeface="Georgia"/>
              </a:rPr>
              <a:t>Приказ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Министерство труда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и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социальной защиты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РФ </a:t>
            </a:r>
            <a:r>
              <a:rPr sz="1200" spc="10" dirty="0">
                <a:solidFill>
                  <a:srgbClr val="163D50"/>
                </a:solidFill>
                <a:latin typeface="Georgia"/>
                <a:cs typeface="Georgia"/>
              </a:rPr>
              <a:t>от </a:t>
            </a:r>
            <a:r>
              <a:rPr sz="1200" dirty="0">
                <a:solidFill>
                  <a:srgbClr val="163D50"/>
                </a:solidFill>
                <a:latin typeface="Georgia"/>
                <a:cs typeface="Georgia"/>
              </a:rPr>
              <a:t>13.06.2017 </a:t>
            </a:r>
            <a:r>
              <a:rPr sz="1200" spc="-85" dirty="0">
                <a:solidFill>
                  <a:srgbClr val="163D50"/>
                </a:solidFill>
                <a:latin typeface="Georgia"/>
                <a:cs typeface="Georgia"/>
              </a:rPr>
              <a:t>г. </a:t>
            </a:r>
            <a:r>
              <a:rPr sz="1200" spc="-105" dirty="0">
                <a:solidFill>
                  <a:srgbClr val="163D50"/>
                </a:solidFill>
                <a:latin typeface="Georgia"/>
                <a:cs typeface="Georgia"/>
              </a:rPr>
              <a:t>N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486н </a:t>
            </a:r>
            <a:r>
              <a:rPr sz="1200" spc="-75" dirty="0">
                <a:solidFill>
                  <a:srgbClr val="163D50"/>
                </a:solidFill>
                <a:latin typeface="Georgia"/>
                <a:cs typeface="Georgia"/>
              </a:rPr>
              <a:t>«Об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утверждении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порядка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разработки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и </a:t>
            </a:r>
            <a:r>
              <a:rPr sz="1200" spc="-25" dirty="0">
                <a:solidFill>
                  <a:srgbClr val="163D50"/>
                </a:solidFill>
                <a:latin typeface="Georgia"/>
                <a:cs typeface="Georgia"/>
              </a:rPr>
              <a:t>реализации 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индивидуальной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программы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реабилитации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или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абилитации </a:t>
            </a:r>
            <a:r>
              <a:rPr sz="1200" spc="-25" dirty="0">
                <a:solidFill>
                  <a:srgbClr val="163D50"/>
                </a:solidFill>
                <a:latin typeface="Georgia"/>
                <a:cs typeface="Georgia"/>
              </a:rPr>
              <a:t>инвалида,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индивидуальной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программы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реабилитации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или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абилитации  ребенка-инвалида, выдаваемых </a:t>
            </a:r>
            <a:r>
              <a:rPr sz="1200" spc="-25" dirty="0">
                <a:solidFill>
                  <a:srgbClr val="163D50"/>
                </a:solidFill>
                <a:latin typeface="Georgia"/>
                <a:cs typeface="Georgia"/>
              </a:rPr>
              <a:t>федеральными </a:t>
            </a:r>
            <a:r>
              <a:rPr sz="1200" spc="-15" dirty="0">
                <a:solidFill>
                  <a:srgbClr val="163D50"/>
                </a:solidFill>
                <a:latin typeface="Georgia"/>
                <a:cs typeface="Georgia"/>
              </a:rPr>
              <a:t>государственными </a:t>
            </a:r>
            <a:r>
              <a:rPr sz="1200" spc="-25" dirty="0">
                <a:solidFill>
                  <a:srgbClr val="163D50"/>
                </a:solidFill>
                <a:latin typeface="Georgia"/>
                <a:cs typeface="Georgia"/>
              </a:rPr>
              <a:t>учреждениями </a:t>
            </a:r>
            <a:r>
              <a:rPr sz="1200" spc="-20" dirty="0">
                <a:solidFill>
                  <a:srgbClr val="163D50"/>
                </a:solidFill>
                <a:latin typeface="Georgia"/>
                <a:cs typeface="Georgia"/>
              </a:rPr>
              <a:t>медико-социальной </a:t>
            </a:r>
            <a:r>
              <a:rPr sz="1200" spc="-25" dirty="0">
                <a:solidFill>
                  <a:srgbClr val="163D50"/>
                </a:solidFill>
                <a:latin typeface="Georgia"/>
                <a:cs typeface="Georgia"/>
              </a:rPr>
              <a:t>экспертизы, </a:t>
            </a:r>
            <a:r>
              <a:rPr sz="1200" spc="-30" dirty="0">
                <a:solidFill>
                  <a:srgbClr val="163D50"/>
                </a:solidFill>
                <a:latin typeface="Georgia"/>
                <a:cs typeface="Georgia"/>
              </a:rPr>
              <a:t>и их</a:t>
            </a:r>
            <a:r>
              <a:rPr sz="1200" spc="40" dirty="0">
                <a:solidFill>
                  <a:srgbClr val="163D50"/>
                </a:solidFill>
                <a:latin typeface="Georgia"/>
                <a:cs typeface="Georgia"/>
              </a:rPr>
              <a:t> </a:t>
            </a:r>
            <a:r>
              <a:rPr sz="1200" spc="-45" dirty="0">
                <a:solidFill>
                  <a:srgbClr val="163D50"/>
                </a:solidFill>
                <a:latin typeface="Georgia"/>
                <a:cs typeface="Georgia"/>
              </a:rPr>
              <a:t>форм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293352" y="259079"/>
            <a:ext cx="2770631" cy="2743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902195" y="1985772"/>
            <a:ext cx="1098803" cy="2362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28104" y="2011679"/>
            <a:ext cx="992124" cy="1295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462</Words>
  <Application>Microsoft Office PowerPoint</Application>
  <PresentationFormat>Произвольный</PresentationFormat>
  <Paragraphs>79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Условия при сдаче ГИА, которые могут быть обеспечены  ребенку-инвалиду, инвалиду и обучающемуся с ОВЗ</vt:lpstr>
      <vt:lpstr>Условия, которые могут быть обеспечены при проведении ГИА обучающемуся с ОВЗ, инвалидностью</vt:lpstr>
      <vt:lpstr>ГИА-9 : увеличение продолжительности экзамена</vt:lpstr>
      <vt:lpstr>Слайд 4</vt:lpstr>
      <vt:lpstr>ВАЖНО</vt:lpstr>
      <vt:lpstr>Участники ГИА (дети-инвалиды, инвалиды) необходимые документы: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2019-09-24T12:22:21Z</dcterms:created>
  <dcterms:modified xsi:type="dcterms:W3CDTF">2019-09-24T11:58:44Z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2019-05-17T00:00:00Z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2019-09-24T00:00:00Z</vt:filetime>
  </property>
</Properties>
</file>